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342" r:id="rId2"/>
    <p:sldId id="299" r:id="rId3"/>
    <p:sldId id="276" r:id="rId4"/>
    <p:sldId id="277" r:id="rId5"/>
    <p:sldId id="278" r:id="rId6"/>
    <p:sldId id="279" r:id="rId7"/>
    <p:sldId id="281" r:id="rId8"/>
    <p:sldId id="282" r:id="rId9"/>
    <p:sldId id="283" r:id="rId10"/>
    <p:sldId id="297" r:id="rId11"/>
    <p:sldId id="284" r:id="rId12"/>
    <p:sldId id="537" r:id="rId13"/>
    <p:sldId id="538" r:id="rId14"/>
    <p:sldId id="539" r:id="rId15"/>
    <p:sldId id="540" r:id="rId16"/>
    <p:sldId id="541" r:id="rId17"/>
    <p:sldId id="542" r:id="rId18"/>
    <p:sldId id="289" r:id="rId19"/>
    <p:sldId id="296" r:id="rId20"/>
    <p:sldId id="545" r:id="rId21"/>
    <p:sldId id="544" r:id="rId22"/>
    <p:sldId id="257" r:id="rId23"/>
    <p:sldId id="264" r:id="rId24"/>
    <p:sldId id="263" r:id="rId25"/>
    <p:sldId id="266" r:id="rId26"/>
    <p:sldId id="267" r:id="rId27"/>
    <p:sldId id="268" r:id="rId28"/>
    <p:sldId id="313" r:id="rId29"/>
    <p:sldId id="314" r:id="rId30"/>
    <p:sldId id="312" r:id="rId31"/>
    <p:sldId id="315" r:id="rId32"/>
    <p:sldId id="318" r:id="rId33"/>
    <p:sldId id="317" r:id="rId34"/>
    <p:sldId id="326" r:id="rId35"/>
    <p:sldId id="273" r:id="rId36"/>
    <p:sldId id="308" r:id="rId37"/>
    <p:sldId id="274" r:id="rId38"/>
    <p:sldId id="316" r:id="rId39"/>
    <p:sldId id="319" r:id="rId40"/>
    <p:sldId id="320" r:id="rId41"/>
    <p:sldId id="304" r:id="rId42"/>
    <p:sldId id="307" r:id="rId43"/>
    <p:sldId id="321" r:id="rId44"/>
    <p:sldId id="305" r:id="rId45"/>
    <p:sldId id="323" r:id="rId46"/>
    <p:sldId id="294" r:id="rId47"/>
    <p:sldId id="309" r:id="rId48"/>
    <p:sldId id="322" r:id="rId49"/>
    <p:sldId id="547" r:id="rId50"/>
    <p:sldId id="548" r:id="rId51"/>
    <p:sldId id="550" r:id="rId52"/>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208"/>
  </p:normalViewPr>
  <p:slideViewPr>
    <p:cSldViewPr snapToGrid="0" snapToObjects="1">
      <p:cViewPr varScale="1">
        <p:scale>
          <a:sx n="117" d="100"/>
          <a:sy n="117" d="100"/>
        </p:scale>
        <p:origin x="184" y="2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594C64-1945-3E49-809B-2DB53E539143}" type="doc">
      <dgm:prSet loTypeId="urn:microsoft.com/office/officeart/2005/8/layout/cycle5" loCatId="" qsTypeId="urn:microsoft.com/office/officeart/2005/8/quickstyle/simple4" qsCatId="simple" csTypeId="urn:microsoft.com/office/officeart/2005/8/colors/accent1_2" csCatId="accent1" phldr="1"/>
      <dgm:spPr/>
      <dgm:t>
        <a:bodyPr/>
        <a:lstStyle/>
        <a:p>
          <a:endParaRPr lang="en-US"/>
        </a:p>
      </dgm:t>
    </dgm:pt>
    <dgm:pt modelId="{9DE0C0C3-837D-8548-8488-DFA90DB89CF9}">
      <dgm:prSet phldrT="[Text]">
        <dgm:style>
          <a:lnRef idx="2">
            <a:schemeClr val="dk1"/>
          </a:lnRef>
          <a:fillRef idx="1">
            <a:schemeClr val="lt1"/>
          </a:fillRef>
          <a:effectRef idx="0">
            <a:schemeClr val="dk1"/>
          </a:effectRef>
          <a:fontRef idx="minor">
            <a:schemeClr val="dk1"/>
          </a:fontRef>
        </dgm:style>
      </dgm:prSet>
      <dgm:spPr>
        <a:ln/>
      </dgm:spPr>
      <dgm:t>
        <a:bodyPr/>
        <a:lstStyle/>
        <a:p>
          <a:r>
            <a:rPr lang="en-US" dirty="0">
              <a:solidFill>
                <a:schemeClr val="tx1"/>
              </a:solidFill>
            </a:rPr>
            <a:t>Ecohydrologic Model</a:t>
          </a:r>
        </a:p>
      </dgm:t>
    </dgm:pt>
    <dgm:pt modelId="{FD5BCAE1-B595-E249-A230-4C4B91003CF8}" type="parTrans" cxnId="{0DB84A69-9DEF-084D-8C81-6BBE3D1A55D2}">
      <dgm:prSet/>
      <dgm:spPr/>
      <dgm:t>
        <a:bodyPr/>
        <a:lstStyle/>
        <a:p>
          <a:endParaRPr lang="en-US"/>
        </a:p>
      </dgm:t>
    </dgm:pt>
    <dgm:pt modelId="{0F272254-4A98-8448-BBAD-0285DF9F5CF9}" type="sibTrans" cxnId="{0DB84A69-9DEF-084D-8C81-6BBE3D1A55D2}">
      <dgm:prSet/>
      <dgm:spPr>
        <a:ln>
          <a:solidFill>
            <a:srgbClr val="000000"/>
          </a:solidFill>
        </a:ln>
      </dgm:spPr>
      <dgm:t>
        <a:bodyPr/>
        <a:lstStyle/>
        <a:p>
          <a:endParaRPr lang="en-US"/>
        </a:p>
      </dgm:t>
    </dgm:pt>
    <dgm:pt modelId="{F29E8F17-9E0A-444C-93FE-223B2D4BFD14}">
      <dgm:prSet phldrT="[Text]">
        <dgm:style>
          <a:lnRef idx="2">
            <a:schemeClr val="dk1"/>
          </a:lnRef>
          <a:fillRef idx="1">
            <a:schemeClr val="lt1"/>
          </a:fillRef>
          <a:effectRef idx="0">
            <a:schemeClr val="dk1"/>
          </a:effectRef>
          <a:fontRef idx="minor">
            <a:schemeClr val="dk1"/>
          </a:fontRef>
        </dgm:style>
      </dgm:prSet>
      <dgm:spPr>
        <a:ln/>
      </dgm:spPr>
      <dgm:t>
        <a:bodyPr/>
        <a:lstStyle/>
        <a:p>
          <a:r>
            <a:rPr lang="en-US" dirty="0">
              <a:solidFill>
                <a:schemeClr val="tx1"/>
              </a:solidFill>
            </a:rPr>
            <a:t>Fire Spread Model</a:t>
          </a:r>
        </a:p>
      </dgm:t>
    </dgm:pt>
    <dgm:pt modelId="{4AF6112C-001D-8F4B-BF62-BDFD593685FC}" type="parTrans" cxnId="{183005A7-4791-0D4F-92D8-F5568E515963}">
      <dgm:prSet/>
      <dgm:spPr/>
      <dgm:t>
        <a:bodyPr/>
        <a:lstStyle/>
        <a:p>
          <a:endParaRPr lang="en-US"/>
        </a:p>
      </dgm:t>
    </dgm:pt>
    <dgm:pt modelId="{9A9F2A9D-9434-0C4D-B14D-69716FC3C297}" type="sibTrans" cxnId="{183005A7-4791-0D4F-92D8-F5568E515963}">
      <dgm:prSet/>
      <dgm:spPr>
        <a:ln>
          <a:solidFill>
            <a:srgbClr val="000000"/>
          </a:solidFill>
        </a:ln>
      </dgm:spPr>
      <dgm:t>
        <a:bodyPr/>
        <a:lstStyle/>
        <a:p>
          <a:endParaRPr lang="en-US"/>
        </a:p>
      </dgm:t>
    </dgm:pt>
    <dgm:pt modelId="{1712F1B9-1F8E-2040-BC3F-9337C8C931B7}">
      <dgm:prSet phldrT="[Text]">
        <dgm:style>
          <a:lnRef idx="2">
            <a:schemeClr val="dk1"/>
          </a:lnRef>
          <a:fillRef idx="1">
            <a:schemeClr val="lt1"/>
          </a:fillRef>
          <a:effectRef idx="0">
            <a:schemeClr val="dk1"/>
          </a:effectRef>
          <a:fontRef idx="minor">
            <a:schemeClr val="dk1"/>
          </a:fontRef>
        </dgm:style>
      </dgm:prSet>
      <dgm:spPr>
        <a:ln/>
      </dgm:spPr>
      <dgm:t>
        <a:bodyPr/>
        <a:lstStyle/>
        <a:p>
          <a:r>
            <a:rPr lang="en-US" dirty="0">
              <a:solidFill>
                <a:schemeClr val="tx1"/>
              </a:solidFill>
            </a:rPr>
            <a:t>Fire Effects Model</a:t>
          </a:r>
        </a:p>
      </dgm:t>
    </dgm:pt>
    <dgm:pt modelId="{5E22488B-A26B-6648-A5E3-87B9EF8203F7}" type="parTrans" cxnId="{18175126-4F5A-5745-9B95-EA642870C49D}">
      <dgm:prSet/>
      <dgm:spPr/>
      <dgm:t>
        <a:bodyPr/>
        <a:lstStyle/>
        <a:p>
          <a:endParaRPr lang="en-US"/>
        </a:p>
      </dgm:t>
    </dgm:pt>
    <dgm:pt modelId="{A27E0D85-80CC-A14F-8555-E412B244A72C}" type="sibTrans" cxnId="{18175126-4F5A-5745-9B95-EA642870C49D}">
      <dgm:prSet/>
      <dgm:spPr>
        <a:ln>
          <a:solidFill>
            <a:srgbClr val="000000"/>
          </a:solidFill>
        </a:ln>
      </dgm:spPr>
      <dgm:t>
        <a:bodyPr/>
        <a:lstStyle/>
        <a:p>
          <a:endParaRPr lang="en-US"/>
        </a:p>
      </dgm:t>
    </dgm:pt>
    <dgm:pt modelId="{B672DBD1-635C-2647-8F03-838050CD9355}" type="pres">
      <dgm:prSet presAssocID="{5F594C64-1945-3E49-809B-2DB53E539143}" presName="cycle" presStyleCnt="0">
        <dgm:presLayoutVars>
          <dgm:dir/>
          <dgm:resizeHandles val="exact"/>
        </dgm:presLayoutVars>
      </dgm:prSet>
      <dgm:spPr/>
    </dgm:pt>
    <dgm:pt modelId="{EE1C9EE7-EBE3-A942-8062-C89A94FF7FCE}" type="pres">
      <dgm:prSet presAssocID="{9DE0C0C3-837D-8548-8488-DFA90DB89CF9}" presName="node" presStyleLbl="node1" presStyleIdx="0" presStyleCnt="3">
        <dgm:presLayoutVars>
          <dgm:bulletEnabled val="1"/>
        </dgm:presLayoutVars>
      </dgm:prSet>
      <dgm:spPr/>
    </dgm:pt>
    <dgm:pt modelId="{4A22B103-84FA-A746-AF3D-B927134BA57C}" type="pres">
      <dgm:prSet presAssocID="{9DE0C0C3-837D-8548-8488-DFA90DB89CF9}" presName="spNode" presStyleCnt="0"/>
      <dgm:spPr/>
    </dgm:pt>
    <dgm:pt modelId="{B3902CCE-74DF-F04E-9983-450AFDBC26DD}" type="pres">
      <dgm:prSet presAssocID="{0F272254-4A98-8448-BBAD-0285DF9F5CF9}" presName="sibTrans" presStyleLbl="sibTrans1D1" presStyleIdx="0" presStyleCnt="3"/>
      <dgm:spPr/>
    </dgm:pt>
    <dgm:pt modelId="{FC29F25E-5584-DF4F-894A-F677F5E58438}" type="pres">
      <dgm:prSet presAssocID="{F29E8F17-9E0A-444C-93FE-223B2D4BFD14}" presName="node" presStyleLbl="node1" presStyleIdx="1" presStyleCnt="3">
        <dgm:presLayoutVars>
          <dgm:bulletEnabled val="1"/>
        </dgm:presLayoutVars>
      </dgm:prSet>
      <dgm:spPr/>
    </dgm:pt>
    <dgm:pt modelId="{113D714E-E6FB-5D41-A4D6-A3C19EDC057A}" type="pres">
      <dgm:prSet presAssocID="{F29E8F17-9E0A-444C-93FE-223B2D4BFD14}" presName="spNode" presStyleCnt="0"/>
      <dgm:spPr/>
    </dgm:pt>
    <dgm:pt modelId="{830C1AA4-F840-284B-961F-8A2F665FF159}" type="pres">
      <dgm:prSet presAssocID="{9A9F2A9D-9434-0C4D-B14D-69716FC3C297}" presName="sibTrans" presStyleLbl="sibTrans1D1" presStyleIdx="1" presStyleCnt="3"/>
      <dgm:spPr/>
    </dgm:pt>
    <dgm:pt modelId="{58935DF1-2243-BB4F-86CC-5123D3E61898}" type="pres">
      <dgm:prSet presAssocID="{1712F1B9-1F8E-2040-BC3F-9337C8C931B7}" presName="node" presStyleLbl="node1" presStyleIdx="2" presStyleCnt="3">
        <dgm:presLayoutVars>
          <dgm:bulletEnabled val="1"/>
        </dgm:presLayoutVars>
      </dgm:prSet>
      <dgm:spPr/>
    </dgm:pt>
    <dgm:pt modelId="{77CCC1F1-21BB-E54A-A395-017B677511C4}" type="pres">
      <dgm:prSet presAssocID="{1712F1B9-1F8E-2040-BC3F-9337C8C931B7}" presName="spNode" presStyleCnt="0"/>
      <dgm:spPr/>
    </dgm:pt>
    <dgm:pt modelId="{4983A35A-4C1A-3948-919A-A51F64ECDF5F}" type="pres">
      <dgm:prSet presAssocID="{A27E0D85-80CC-A14F-8555-E412B244A72C}" presName="sibTrans" presStyleLbl="sibTrans1D1" presStyleIdx="2" presStyleCnt="3"/>
      <dgm:spPr/>
    </dgm:pt>
  </dgm:ptLst>
  <dgm:cxnLst>
    <dgm:cxn modelId="{5706CA23-90BC-1145-82E0-8EE1BB69CF86}" type="presOf" srcId="{9A9F2A9D-9434-0C4D-B14D-69716FC3C297}" destId="{830C1AA4-F840-284B-961F-8A2F665FF159}" srcOrd="0" destOrd="0" presId="urn:microsoft.com/office/officeart/2005/8/layout/cycle5"/>
    <dgm:cxn modelId="{18175126-4F5A-5745-9B95-EA642870C49D}" srcId="{5F594C64-1945-3E49-809B-2DB53E539143}" destId="{1712F1B9-1F8E-2040-BC3F-9337C8C931B7}" srcOrd="2" destOrd="0" parTransId="{5E22488B-A26B-6648-A5E3-87B9EF8203F7}" sibTransId="{A27E0D85-80CC-A14F-8555-E412B244A72C}"/>
    <dgm:cxn modelId="{2208AB68-8868-3D40-BC34-ABF81DB2068F}" type="presOf" srcId="{A27E0D85-80CC-A14F-8555-E412B244A72C}" destId="{4983A35A-4C1A-3948-919A-A51F64ECDF5F}" srcOrd="0" destOrd="0" presId="urn:microsoft.com/office/officeart/2005/8/layout/cycle5"/>
    <dgm:cxn modelId="{0DB84A69-9DEF-084D-8C81-6BBE3D1A55D2}" srcId="{5F594C64-1945-3E49-809B-2DB53E539143}" destId="{9DE0C0C3-837D-8548-8488-DFA90DB89CF9}" srcOrd="0" destOrd="0" parTransId="{FD5BCAE1-B595-E249-A230-4C4B91003CF8}" sibTransId="{0F272254-4A98-8448-BBAD-0285DF9F5CF9}"/>
    <dgm:cxn modelId="{183005A7-4791-0D4F-92D8-F5568E515963}" srcId="{5F594C64-1945-3E49-809B-2DB53E539143}" destId="{F29E8F17-9E0A-444C-93FE-223B2D4BFD14}" srcOrd="1" destOrd="0" parTransId="{4AF6112C-001D-8F4B-BF62-BDFD593685FC}" sibTransId="{9A9F2A9D-9434-0C4D-B14D-69716FC3C297}"/>
    <dgm:cxn modelId="{9EB806B0-FF6E-5D49-A904-E3EE2994A064}" type="presOf" srcId="{9DE0C0C3-837D-8548-8488-DFA90DB89CF9}" destId="{EE1C9EE7-EBE3-A942-8062-C89A94FF7FCE}" srcOrd="0" destOrd="0" presId="urn:microsoft.com/office/officeart/2005/8/layout/cycle5"/>
    <dgm:cxn modelId="{8E9D95B2-C346-1D46-9F1B-35FD9A5BC275}" type="presOf" srcId="{1712F1B9-1F8E-2040-BC3F-9337C8C931B7}" destId="{58935DF1-2243-BB4F-86CC-5123D3E61898}" srcOrd="0" destOrd="0" presId="urn:microsoft.com/office/officeart/2005/8/layout/cycle5"/>
    <dgm:cxn modelId="{FA6569C8-0601-B142-830B-6A1B6F9634FB}" type="presOf" srcId="{0F272254-4A98-8448-BBAD-0285DF9F5CF9}" destId="{B3902CCE-74DF-F04E-9983-450AFDBC26DD}" srcOrd="0" destOrd="0" presId="urn:microsoft.com/office/officeart/2005/8/layout/cycle5"/>
    <dgm:cxn modelId="{6560E5C8-CB55-4B4B-AF78-AD4F03C5F5D3}" type="presOf" srcId="{F29E8F17-9E0A-444C-93FE-223B2D4BFD14}" destId="{FC29F25E-5584-DF4F-894A-F677F5E58438}" srcOrd="0" destOrd="0" presId="urn:microsoft.com/office/officeart/2005/8/layout/cycle5"/>
    <dgm:cxn modelId="{448133DC-18EE-F44E-949E-A120496BE853}" type="presOf" srcId="{5F594C64-1945-3E49-809B-2DB53E539143}" destId="{B672DBD1-635C-2647-8F03-838050CD9355}" srcOrd="0" destOrd="0" presId="urn:microsoft.com/office/officeart/2005/8/layout/cycle5"/>
    <dgm:cxn modelId="{1DAEC9A0-D76E-A548-9866-69BDA8F50AF8}" type="presParOf" srcId="{B672DBD1-635C-2647-8F03-838050CD9355}" destId="{EE1C9EE7-EBE3-A942-8062-C89A94FF7FCE}" srcOrd="0" destOrd="0" presId="urn:microsoft.com/office/officeart/2005/8/layout/cycle5"/>
    <dgm:cxn modelId="{5D1221B9-C7BA-E64D-A152-B851F79C7146}" type="presParOf" srcId="{B672DBD1-635C-2647-8F03-838050CD9355}" destId="{4A22B103-84FA-A746-AF3D-B927134BA57C}" srcOrd="1" destOrd="0" presId="urn:microsoft.com/office/officeart/2005/8/layout/cycle5"/>
    <dgm:cxn modelId="{98E0753B-F1F8-F841-9DF1-4573C3677873}" type="presParOf" srcId="{B672DBD1-635C-2647-8F03-838050CD9355}" destId="{B3902CCE-74DF-F04E-9983-450AFDBC26DD}" srcOrd="2" destOrd="0" presId="urn:microsoft.com/office/officeart/2005/8/layout/cycle5"/>
    <dgm:cxn modelId="{F4488342-E63C-2C46-8DD2-8C497EB7B453}" type="presParOf" srcId="{B672DBD1-635C-2647-8F03-838050CD9355}" destId="{FC29F25E-5584-DF4F-894A-F677F5E58438}" srcOrd="3" destOrd="0" presId="urn:microsoft.com/office/officeart/2005/8/layout/cycle5"/>
    <dgm:cxn modelId="{38480DFF-18D0-334C-B528-379C8CAEA580}" type="presParOf" srcId="{B672DBD1-635C-2647-8F03-838050CD9355}" destId="{113D714E-E6FB-5D41-A4D6-A3C19EDC057A}" srcOrd="4" destOrd="0" presId="urn:microsoft.com/office/officeart/2005/8/layout/cycle5"/>
    <dgm:cxn modelId="{65233FFF-FFF6-3C46-99F7-5E5E7B25DE2F}" type="presParOf" srcId="{B672DBD1-635C-2647-8F03-838050CD9355}" destId="{830C1AA4-F840-284B-961F-8A2F665FF159}" srcOrd="5" destOrd="0" presId="urn:microsoft.com/office/officeart/2005/8/layout/cycle5"/>
    <dgm:cxn modelId="{DA8B917C-4574-1F4A-BA62-339A166461AB}" type="presParOf" srcId="{B672DBD1-635C-2647-8F03-838050CD9355}" destId="{58935DF1-2243-BB4F-86CC-5123D3E61898}" srcOrd="6" destOrd="0" presId="urn:microsoft.com/office/officeart/2005/8/layout/cycle5"/>
    <dgm:cxn modelId="{A0F3DB71-8938-DB41-8923-7F5B924B35FE}" type="presParOf" srcId="{B672DBD1-635C-2647-8F03-838050CD9355}" destId="{77CCC1F1-21BB-E54A-A395-017B677511C4}" srcOrd="7" destOrd="0" presId="urn:microsoft.com/office/officeart/2005/8/layout/cycle5"/>
    <dgm:cxn modelId="{3FF78D19-D681-D44D-9809-357A01AF9121}" type="presParOf" srcId="{B672DBD1-635C-2647-8F03-838050CD9355}" destId="{4983A35A-4C1A-3948-919A-A51F64ECDF5F}" srcOrd="8" destOrd="0" presId="urn:microsoft.com/office/officeart/2005/8/layout/cycle5"/>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594C64-1945-3E49-809B-2DB53E539143}" type="doc">
      <dgm:prSet loTypeId="urn:microsoft.com/office/officeart/2005/8/layout/cycle5" loCatId="" qsTypeId="urn:microsoft.com/office/officeart/2005/8/quickstyle/simple4" qsCatId="simple" csTypeId="urn:microsoft.com/office/officeart/2005/8/colors/accent1_2" csCatId="accent1" phldr="1"/>
      <dgm:spPr/>
      <dgm:t>
        <a:bodyPr/>
        <a:lstStyle/>
        <a:p>
          <a:endParaRPr lang="en-US"/>
        </a:p>
      </dgm:t>
    </dgm:pt>
    <dgm:pt modelId="{9DE0C0C3-837D-8548-8488-DFA90DB89CF9}">
      <dgm:prSet phldrT="[Text]">
        <dgm:style>
          <a:lnRef idx="2">
            <a:schemeClr val="dk1"/>
          </a:lnRef>
          <a:fillRef idx="1">
            <a:schemeClr val="lt1"/>
          </a:fillRef>
          <a:effectRef idx="0">
            <a:schemeClr val="dk1"/>
          </a:effectRef>
          <a:fontRef idx="minor">
            <a:schemeClr val="dk1"/>
          </a:fontRef>
        </dgm:style>
      </dgm:prSet>
      <dgm:spPr>
        <a:ln/>
      </dgm:spPr>
      <dgm:t>
        <a:bodyPr/>
        <a:lstStyle/>
        <a:p>
          <a:r>
            <a:rPr lang="en-US" dirty="0">
              <a:solidFill>
                <a:schemeClr val="tx1"/>
              </a:solidFill>
            </a:rPr>
            <a:t>Ecohydrologic Model</a:t>
          </a:r>
        </a:p>
      </dgm:t>
    </dgm:pt>
    <dgm:pt modelId="{FD5BCAE1-B595-E249-A230-4C4B91003CF8}" type="parTrans" cxnId="{0DB84A69-9DEF-084D-8C81-6BBE3D1A55D2}">
      <dgm:prSet/>
      <dgm:spPr/>
      <dgm:t>
        <a:bodyPr/>
        <a:lstStyle/>
        <a:p>
          <a:endParaRPr lang="en-US"/>
        </a:p>
      </dgm:t>
    </dgm:pt>
    <dgm:pt modelId="{0F272254-4A98-8448-BBAD-0285DF9F5CF9}" type="sibTrans" cxnId="{0DB84A69-9DEF-084D-8C81-6BBE3D1A55D2}">
      <dgm:prSet/>
      <dgm:spPr>
        <a:ln>
          <a:solidFill>
            <a:srgbClr val="000000"/>
          </a:solidFill>
        </a:ln>
      </dgm:spPr>
      <dgm:t>
        <a:bodyPr/>
        <a:lstStyle/>
        <a:p>
          <a:endParaRPr lang="en-US"/>
        </a:p>
      </dgm:t>
    </dgm:pt>
    <dgm:pt modelId="{F29E8F17-9E0A-444C-93FE-223B2D4BFD14}">
      <dgm:prSet phldrT="[Text]">
        <dgm:style>
          <a:lnRef idx="2">
            <a:schemeClr val="dk1"/>
          </a:lnRef>
          <a:fillRef idx="1">
            <a:schemeClr val="lt1"/>
          </a:fillRef>
          <a:effectRef idx="0">
            <a:schemeClr val="dk1"/>
          </a:effectRef>
          <a:fontRef idx="minor">
            <a:schemeClr val="dk1"/>
          </a:fontRef>
        </dgm:style>
      </dgm:prSet>
      <dgm:spPr>
        <a:solidFill>
          <a:srgbClr val="47380C"/>
        </a:solidFill>
        <a:ln/>
      </dgm:spPr>
      <dgm:t>
        <a:bodyPr/>
        <a:lstStyle/>
        <a:p>
          <a:r>
            <a:rPr lang="en-US" dirty="0">
              <a:solidFill>
                <a:srgbClr val="FFFFFF"/>
              </a:solidFill>
            </a:rPr>
            <a:t>Fire Spread Model</a:t>
          </a:r>
        </a:p>
      </dgm:t>
    </dgm:pt>
    <dgm:pt modelId="{4AF6112C-001D-8F4B-BF62-BDFD593685FC}" type="parTrans" cxnId="{183005A7-4791-0D4F-92D8-F5568E515963}">
      <dgm:prSet/>
      <dgm:spPr/>
      <dgm:t>
        <a:bodyPr/>
        <a:lstStyle/>
        <a:p>
          <a:endParaRPr lang="en-US"/>
        </a:p>
      </dgm:t>
    </dgm:pt>
    <dgm:pt modelId="{9A9F2A9D-9434-0C4D-B14D-69716FC3C297}" type="sibTrans" cxnId="{183005A7-4791-0D4F-92D8-F5568E515963}">
      <dgm:prSet/>
      <dgm:spPr>
        <a:ln>
          <a:solidFill>
            <a:srgbClr val="000000"/>
          </a:solidFill>
        </a:ln>
      </dgm:spPr>
      <dgm:t>
        <a:bodyPr/>
        <a:lstStyle/>
        <a:p>
          <a:endParaRPr lang="en-US"/>
        </a:p>
      </dgm:t>
    </dgm:pt>
    <dgm:pt modelId="{1712F1B9-1F8E-2040-BC3F-9337C8C931B7}">
      <dgm:prSet phldrT="[Text]">
        <dgm:style>
          <a:lnRef idx="2">
            <a:schemeClr val="dk1"/>
          </a:lnRef>
          <a:fillRef idx="1">
            <a:schemeClr val="lt1"/>
          </a:fillRef>
          <a:effectRef idx="0">
            <a:schemeClr val="dk1"/>
          </a:effectRef>
          <a:fontRef idx="minor">
            <a:schemeClr val="dk1"/>
          </a:fontRef>
        </dgm:style>
      </dgm:prSet>
      <dgm:spPr>
        <a:ln/>
      </dgm:spPr>
      <dgm:t>
        <a:bodyPr/>
        <a:lstStyle/>
        <a:p>
          <a:r>
            <a:rPr lang="en-US" dirty="0">
              <a:solidFill>
                <a:schemeClr val="tx1"/>
              </a:solidFill>
            </a:rPr>
            <a:t>Fire Effects Model</a:t>
          </a:r>
        </a:p>
      </dgm:t>
    </dgm:pt>
    <dgm:pt modelId="{5E22488B-A26B-6648-A5E3-87B9EF8203F7}" type="parTrans" cxnId="{18175126-4F5A-5745-9B95-EA642870C49D}">
      <dgm:prSet/>
      <dgm:spPr/>
      <dgm:t>
        <a:bodyPr/>
        <a:lstStyle/>
        <a:p>
          <a:endParaRPr lang="en-US"/>
        </a:p>
      </dgm:t>
    </dgm:pt>
    <dgm:pt modelId="{A27E0D85-80CC-A14F-8555-E412B244A72C}" type="sibTrans" cxnId="{18175126-4F5A-5745-9B95-EA642870C49D}">
      <dgm:prSet/>
      <dgm:spPr>
        <a:ln>
          <a:solidFill>
            <a:srgbClr val="000000"/>
          </a:solidFill>
        </a:ln>
      </dgm:spPr>
      <dgm:t>
        <a:bodyPr/>
        <a:lstStyle/>
        <a:p>
          <a:endParaRPr lang="en-US"/>
        </a:p>
      </dgm:t>
    </dgm:pt>
    <dgm:pt modelId="{B672DBD1-635C-2647-8F03-838050CD9355}" type="pres">
      <dgm:prSet presAssocID="{5F594C64-1945-3E49-809B-2DB53E539143}" presName="cycle" presStyleCnt="0">
        <dgm:presLayoutVars>
          <dgm:dir/>
          <dgm:resizeHandles val="exact"/>
        </dgm:presLayoutVars>
      </dgm:prSet>
      <dgm:spPr/>
    </dgm:pt>
    <dgm:pt modelId="{EE1C9EE7-EBE3-A942-8062-C89A94FF7FCE}" type="pres">
      <dgm:prSet presAssocID="{9DE0C0C3-837D-8548-8488-DFA90DB89CF9}" presName="node" presStyleLbl="node1" presStyleIdx="0" presStyleCnt="3">
        <dgm:presLayoutVars>
          <dgm:bulletEnabled val="1"/>
        </dgm:presLayoutVars>
      </dgm:prSet>
      <dgm:spPr/>
    </dgm:pt>
    <dgm:pt modelId="{4A22B103-84FA-A746-AF3D-B927134BA57C}" type="pres">
      <dgm:prSet presAssocID="{9DE0C0C3-837D-8548-8488-DFA90DB89CF9}" presName="spNode" presStyleCnt="0"/>
      <dgm:spPr/>
    </dgm:pt>
    <dgm:pt modelId="{B3902CCE-74DF-F04E-9983-450AFDBC26DD}" type="pres">
      <dgm:prSet presAssocID="{0F272254-4A98-8448-BBAD-0285DF9F5CF9}" presName="sibTrans" presStyleLbl="sibTrans1D1" presStyleIdx="0" presStyleCnt="3"/>
      <dgm:spPr/>
    </dgm:pt>
    <dgm:pt modelId="{FC29F25E-5584-DF4F-894A-F677F5E58438}" type="pres">
      <dgm:prSet presAssocID="{F29E8F17-9E0A-444C-93FE-223B2D4BFD14}" presName="node" presStyleLbl="node1" presStyleIdx="1" presStyleCnt="3">
        <dgm:presLayoutVars>
          <dgm:bulletEnabled val="1"/>
        </dgm:presLayoutVars>
      </dgm:prSet>
      <dgm:spPr/>
    </dgm:pt>
    <dgm:pt modelId="{113D714E-E6FB-5D41-A4D6-A3C19EDC057A}" type="pres">
      <dgm:prSet presAssocID="{F29E8F17-9E0A-444C-93FE-223B2D4BFD14}" presName="spNode" presStyleCnt="0"/>
      <dgm:spPr/>
    </dgm:pt>
    <dgm:pt modelId="{830C1AA4-F840-284B-961F-8A2F665FF159}" type="pres">
      <dgm:prSet presAssocID="{9A9F2A9D-9434-0C4D-B14D-69716FC3C297}" presName="sibTrans" presStyleLbl="sibTrans1D1" presStyleIdx="1" presStyleCnt="3"/>
      <dgm:spPr/>
    </dgm:pt>
    <dgm:pt modelId="{58935DF1-2243-BB4F-86CC-5123D3E61898}" type="pres">
      <dgm:prSet presAssocID="{1712F1B9-1F8E-2040-BC3F-9337C8C931B7}" presName="node" presStyleLbl="node1" presStyleIdx="2" presStyleCnt="3">
        <dgm:presLayoutVars>
          <dgm:bulletEnabled val="1"/>
        </dgm:presLayoutVars>
      </dgm:prSet>
      <dgm:spPr/>
    </dgm:pt>
    <dgm:pt modelId="{77CCC1F1-21BB-E54A-A395-017B677511C4}" type="pres">
      <dgm:prSet presAssocID="{1712F1B9-1F8E-2040-BC3F-9337C8C931B7}" presName="spNode" presStyleCnt="0"/>
      <dgm:spPr/>
    </dgm:pt>
    <dgm:pt modelId="{4983A35A-4C1A-3948-919A-A51F64ECDF5F}" type="pres">
      <dgm:prSet presAssocID="{A27E0D85-80CC-A14F-8555-E412B244A72C}" presName="sibTrans" presStyleLbl="sibTrans1D1" presStyleIdx="2" presStyleCnt="3"/>
      <dgm:spPr/>
    </dgm:pt>
  </dgm:ptLst>
  <dgm:cxnLst>
    <dgm:cxn modelId="{0AB83819-F1F7-2D42-AF3B-88CF929499E9}" type="presOf" srcId="{A27E0D85-80CC-A14F-8555-E412B244A72C}" destId="{4983A35A-4C1A-3948-919A-A51F64ECDF5F}" srcOrd="0" destOrd="0" presId="urn:microsoft.com/office/officeart/2005/8/layout/cycle5"/>
    <dgm:cxn modelId="{18175126-4F5A-5745-9B95-EA642870C49D}" srcId="{5F594C64-1945-3E49-809B-2DB53E539143}" destId="{1712F1B9-1F8E-2040-BC3F-9337C8C931B7}" srcOrd="2" destOrd="0" parTransId="{5E22488B-A26B-6648-A5E3-87B9EF8203F7}" sibTransId="{A27E0D85-80CC-A14F-8555-E412B244A72C}"/>
    <dgm:cxn modelId="{229EFD2D-D7CF-BE43-9A04-380495E0D2EA}" type="presOf" srcId="{9A9F2A9D-9434-0C4D-B14D-69716FC3C297}" destId="{830C1AA4-F840-284B-961F-8A2F665FF159}" srcOrd="0" destOrd="0" presId="urn:microsoft.com/office/officeart/2005/8/layout/cycle5"/>
    <dgm:cxn modelId="{0DB84A69-9DEF-084D-8C81-6BBE3D1A55D2}" srcId="{5F594C64-1945-3E49-809B-2DB53E539143}" destId="{9DE0C0C3-837D-8548-8488-DFA90DB89CF9}" srcOrd="0" destOrd="0" parTransId="{FD5BCAE1-B595-E249-A230-4C4B91003CF8}" sibTransId="{0F272254-4A98-8448-BBAD-0285DF9F5CF9}"/>
    <dgm:cxn modelId="{443FEB75-574D-8E47-8201-B902CEF3FB7C}" type="presOf" srcId="{9DE0C0C3-837D-8548-8488-DFA90DB89CF9}" destId="{EE1C9EE7-EBE3-A942-8062-C89A94FF7FCE}" srcOrd="0" destOrd="0" presId="urn:microsoft.com/office/officeart/2005/8/layout/cycle5"/>
    <dgm:cxn modelId="{755AF97B-DE08-4546-9238-65B3D5CA7C99}" type="presOf" srcId="{0F272254-4A98-8448-BBAD-0285DF9F5CF9}" destId="{B3902CCE-74DF-F04E-9983-450AFDBC26DD}" srcOrd="0" destOrd="0" presId="urn:microsoft.com/office/officeart/2005/8/layout/cycle5"/>
    <dgm:cxn modelId="{F63B3E8D-D74B-034C-9BD6-45497290089D}" type="presOf" srcId="{5F594C64-1945-3E49-809B-2DB53E539143}" destId="{B672DBD1-635C-2647-8F03-838050CD9355}" srcOrd="0" destOrd="0" presId="urn:microsoft.com/office/officeart/2005/8/layout/cycle5"/>
    <dgm:cxn modelId="{183005A7-4791-0D4F-92D8-F5568E515963}" srcId="{5F594C64-1945-3E49-809B-2DB53E539143}" destId="{F29E8F17-9E0A-444C-93FE-223B2D4BFD14}" srcOrd="1" destOrd="0" parTransId="{4AF6112C-001D-8F4B-BF62-BDFD593685FC}" sibTransId="{9A9F2A9D-9434-0C4D-B14D-69716FC3C297}"/>
    <dgm:cxn modelId="{ACC3D5D4-AFD7-3648-AEFD-1DB459F9EB49}" type="presOf" srcId="{1712F1B9-1F8E-2040-BC3F-9337C8C931B7}" destId="{58935DF1-2243-BB4F-86CC-5123D3E61898}" srcOrd="0" destOrd="0" presId="urn:microsoft.com/office/officeart/2005/8/layout/cycle5"/>
    <dgm:cxn modelId="{546BACDC-5991-FE45-B65F-C41C2DA8BA07}" type="presOf" srcId="{F29E8F17-9E0A-444C-93FE-223B2D4BFD14}" destId="{FC29F25E-5584-DF4F-894A-F677F5E58438}" srcOrd="0" destOrd="0" presId="urn:microsoft.com/office/officeart/2005/8/layout/cycle5"/>
    <dgm:cxn modelId="{D2FB415C-0AD4-9940-8E05-DCE87DA20EC5}" type="presParOf" srcId="{B672DBD1-635C-2647-8F03-838050CD9355}" destId="{EE1C9EE7-EBE3-A942-8062-C89A94FF7FCE}" srcOrd="0" destOrd="0" presId="urn:microsoft.com/office/officeart/2005/8/layout/cycle5"/>
    <dgm:cxn modelId="{47129D14-BF62-644B-BC4B-31D5FAF0E723}" type="presParOf" srcId="{B672DBD1-635C-2647-8F03-838050CD9355}" destId="{4A22B103-84FA-A746-AF3D-B927134BA57C}" srcOrd="1" destOrd="0" presId="urn:microsoft.com/office/officeart/2005/8/layout/cycle5"/>
    <dgm:cxn modelId="{CCDB6F9A-56AA-AD45-88FC-43DF1C1BB394}" type="presParOf" srcId="{B672DBD1-635C-2647-8F03-838050CD9355}" destId="{B3902CCE-74DF-F04E-9983-450AFDBC26DD}" srcOrd="2" destOrd="0" presId="urn:microsoft.com/office/officeart/2005/8/layout/cycle5"/>
    <dgm:cxn modelId="{63FC19C4-750C-9040-A1BE-509DF91D0F8D}" type="presParOf" srcId="{B672DBD1-635C-2647-8F03-838050CD9355}" destId="{FC29F25E-5584-DF4F-894A-F677F5E58438}" srcOrd="3" destOrd="0" presId="urn:microsoft.com/office/officeart/2005/8/layout/cycle5"/>
    <dgm:cxn modelId="{52B57BAF-2819-334C-A4FD-5D9E5E9EF65E}" type="presParOf" srcId="{B672DBD1-635C-2647-8F03-838050CD9355}" destId="{113D714E-E6FB-5D41-A4D6-A3C19EDC057A}" srcOrd="4" destOrd="0" presId="urn:microsoft.com/office/officeart/2005/8/layout/cycle5"/>
    <dgm:cxn modelId="{DB0ADA1B-04F6-944C-99B1-9D366705C376}" type="presParOf" srcId="{B672DBD1-635C-2647-8F03-838050CD9355}" destId="{830C1AA4-F840-284B-961F-8A2F665FF159}" srcOrd="5" destOrd="0" presId="urn:microsoft.com/office/officeart/2005/8/layout/cycle5"/>
    <dgm:cxn modelId="{6F25D19A-DD1B-5E46-A6F2-AB25396BAFB9}" type="presParOf" srcId="{B672DBD1-635C-2647-8F03-838050CD9355}" destId="{58935DF1-2243-BB4F-86CC-5123D3E61898}" srcOrd="6" destOrd="0" presId="urn:microsoft.com/office/officeart/2005/8/layout/cycle5"/>
    <dgm:cxn modelId="{2AFC376C-7BEA-9C41-A2B8-06B046DBC9EF}" type="presParOf" srcId="{B672DBD1-635C-2647-8F03-838050CD9355}" destId="{77CCC1F1-21BB-E54A-A395-017B677511C4}" srcOrd="7" destOrd="0" presId="urn:microsoft.com/office/officeart/2005/8/layout/cycle5"/>
    <dgm:cxn modelId="{5127EC8F-3F0A-8946-A9C3-4D70BFD647A7}" type="presParOf" srcId="{B672DBD1-635C-2647-8F03-838050CD9355}" destId="{4983A35A-4C1A-3948-919A-A51F64ECDF5F}" srcOrd="8" destOrd="0" presId="urn:microsoft.com/office/officeart/2005/8/layout/cycle5"/>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594C64-1945-3E49-809B-2DB53E539143}" type="doc">
      <dgm:prSet loTypeId="urn:microsoft.com/office/officeart/2005/8/layout/cycle5" loCatId="" qsTypeId="urn:microsoft.com/office/officeart/2005/8/quickstyle/simple4" qsCatId="simple" csTypeId="urn:microsoft.com/office/officeart/2005/8/colors/accent1_2" csCatId="accent1" phldr="1"/>
      <dgm:spPr/>
      <dgm:t>
        <a:bodyPr/>
        <a:lstStyle/>
        <a:p>
          <a:endParaRPr lang="en-US"/>
        </a:p>
      </dgm:t>
    </dgm:pt>
    <dgm:pt modelId="{9DE0C0C3-837D-8548-8488-DFA90DB89CF9}">
      <dgm:prSet phldrT="[Text]">
        <dgm:style>
          <a:lnRef idx="2">
            <a:schemeClr val="dk1"/>
          </a:lnRef>
          <a:fillRef idx="1">
            <a:schemeClr val="lt1"/>
          </a:fillRef>
          <a:effectRef idx="0">
            <a:schemeClr val="dk1"/>
          </a:effectRef>
          <a:fontRef idx="minor">
            <a:schemeClr val="dk1"/>
          </a:fontRef>
        </dgm:style>
      </dgm:prSet>
      <dgm:spPr>
        <a:ln/>
      </dgm:spPr>
      <dgm:t>
        <a:bodyPr/>
        <a:lstStyle/>
        <a:p>
          <a:r>
            <a:rPr lang="en-US" dirty="0">
              <a:solidFill>
                <a:schemeClr val="tx1"/>
              </a:solidFill>
            </a:rPr>
            <a:t>Ecohydrologic Model</a:t>
          </a:r>
        </a:p>
      </dgm:t>
    </dgm:pt>
    <dgm:pt modelId="{FD5BCAE1-B595-E249-A230-4C4B91003CF8}" type="parTrans" cxnId="{0DB84A69-9DEF-084D-8C81-6BBE3D1A55D2}">
      <dgm:prSet/>
      <dgm:spPr/>
      <dgm:t>
        <a:bodyPr/>
        <a:lstStyle/>
        <a:p>
          <a:endParaRPr lang="en-US"/>
        </a:p>
      </dgm:t>
    </dgm:pt>
    <dgm:pt modelId="{0F272254-4A98-8448-BBAD-0285DF9F5CF9}" type="sibTrans" cxnId="{0DB84A69-9DEF-084D-8C81-6BBE3D1A55D2}">
      <dgm:prSet/>
      <dgm:spPr>
        <a:ln>
          <a:solidFill>
            <a:srgbClr val="000000"/>
          </a:solidFill>
        </a:ln>
      </dgm:spPr>
      <dgm:t>
        <a:bodyPr/>
        <a:lstStyle/>
        <a:p>
          <a:endParaRPr lang="en-US"/>
        </a:p>
      </dgm:t>
    </dgm:pt>
    <dgm:pt modelId="{F29E8F17-9E0A-444C-93FE-223B2D4BFD14}">
      <dgm:prSet phldrT="[Text]">
        <dgm:style>
          <a:lnRef idx="2">
            <a:schemeClr val="dk1"/>
          </a:lnRef>
          <a:fillRef idx="1">
            <a:schemeClr val="lt1"/>
          </a:fillRef>
          <a:effectRef idx="0">
            <a:schemeClr val="dk1"/>
          </a:effectRef>
          <a:fontRef idx="minor">
            <a:schemeClr val="dk1"/>
          </a:fontRef>
        </dgm:style>
      </dgm:prSet>
      <dgm:spPr>
        <a:ln/>
      </dgm:spPr>
      <dgm:t>
        <a:bodyPr/>
        <a:lstStyle/>
        <a:p>
          <a:r>
            <a:rPr lang="en-US" dirty="0">
              <a:solidFill>
                <a:schemeClr val="tx1"/>
              </a:solidFill>
            </a:rPr>
            <a:t>Fire Spread Model</a:t>
          </a:r>
        </a:p>
      </dgm:t>
    </dgm:pt>
    <dgm:pt modelId="{4AF6112C-001D-8F4B-BF62-BDFD593685FC}" type="parTrans" cxnId="{183005A7-4791-0D4F-92D8-F5568E515963}">
      <dgm:prSet/>
      <dgm:spPr/>
      <dgm:t>
        <a:bodyPr/>
        <a:lstStyle/>
        <a:p>
          <a:endParaRPr lang="en-US"/>
        </a:p>
      </dgm:t>
    </dgm:pt>
    <dgm:pt modelId="{9A9F2A9D-9434-0C4D-B14D-69716FC3C297}" type="sibTrans" cxnId="{183005A7-4791-0D4F-92D8-F5568E515963}">
      <dgm:prSet/>
      <dgm:spPr>
        <a:ln>
          <a:solidFill>
            <a:srgbClr val="000000"/>
          </a:solidFill>
        </a:ln>
      </dgm:spPr>
      <dgm:t>
        <a:bodyPr/>
        <a:lstStyle/>
        <a:p>
          <a:endParaRPr lang="en-US"/>
        </a:p>
      </dgm:t>
    </dgm:pt>
    <dgm:pt modelId="{1712F1B9-1F8E-2040-BC3F-9337C8C931B7}">
      <dgm:prSet phldrT="[Text]">
        <dgm:style>
          <a:lnRef idx="2">
            <a:schemeClr val="dk1"/>
          </a:lnRef>
          <a:fillRef idx="1">
            <a:schemeClr val="lt1"/>
          </a:fillRef>
          <a:effectRef idx="0">
            <a:schemeClr val="dk1"/>
          </a:effectRef>
          <a:fontRef idx="minor">
            <a:schemeClr val="dk1"/>
          </a:fontRef>
        </dgm:style>
      </dgm:prSet>
      <dgm:spPr>
        <a:solidFill>
          <a:srgbClr val="47380C"/>
        </a:solidFill>
        <a:ln/>
      </dgm:spPr>
      <dgm:t>
        <a:bodyPr/>
        <a:lstStyle/>
        <a:p>
          <a:r>
            <a:rPr lang="en-US" dirty="0">
              <a:solidFill>
                <a:srgbClr val="FFFFFF"/>
              </a:solidFill>
            </a:rPr>
            <a:t>Fire Effects Model</a:t>
          </a:r>
        </a:p>
      </dgm:t>
    </dgm:pt>
    <dgm:pt modelId="{5E22488B-A26B-6648-A5E3-87B9EF8203F7}" type="parTrans" cxnId="{18175126-4F5A-5745-9B95-EA642870C49D}">
      <dgm:prSet/>
      <dgm:spPr/>
      <dgm:t>
        <a:bodyPr/>
        <a:lstStyle/>
        <a:p>
          <a:endParaRPr lang="en-US"/>
        </a:p>
      </dgm:t>
    </dgm:pt>
    <dgm:pt modelId="{A27E0D85-80CC-A14F-8555-E412B244A72C}" type="sibTrans" cxnId="{18175126-4F5A-5745-9B95-EA642870C49D}">
      <dgm:prSet/>
      <dgm:spPr>
        <a:ln>
          <a:solidFill>
            <a:srgbClr val="000000"/>
          </a:solidFill>
        </a:ln>
      </dgm:spPr>
      <dgm:t>
        <a:bodyPr/>
        <a:lstStyle/>
        <a:p>
          <a:endParaRPr lang="en-US"/>
        </a:p>
      </dgm:t>
    </dgm:pt>
    <dgm:pt modelId="{B672DBD1-635C-2647-8F03-838050CD9355}" type="pres">
      <dgm:prSet presAssocID="{5F594C64-1945-3E49-809B-2DB53E539143}" presName="cycle" presStyleCnt="0">
        <dgm:presLayoutVars>
          <dgm:dir/>
          <dgm:resizeHandles val="exact"/>
        </dgm:presLayoutVars>
      </dgm:prSet>
      <dgm:spPr/>
    </dgm:pt>
    <dgm:pt modelId="{EE1C9EE7-EBE3-A942-8062-C89A94FF7FCE}" type="pres">
      <dgm:prSet presAssocID="{9DE0C0C3-837D-8548-8488-DFA90DB89CF9}" presName="node" presStyleLbl="node1" presStyleIdx="0" presStyleCnt="3">
        <dgm:presLayoutVars>
          <dgm:bulletEnabled val="1"/>
        </dgm:presLayoutVars>
      </dgm:prSet>
      <dgm:spPr/>
    </dgm:pt>
    <dgm:pt modelId="{4A22B103-84FA-A746-AF3D-B927134BA57C}" type="pres">
      <dgm:prSet presAssocID="{9DE0C0C3-837D-8548-8488-DFA90DB89CF9}" presName="spNode" presStyleCnt="0"/>
      <dgm:spPr/>
    </dgm:pt>
    <dgm:pt modelId="{B3902CCE-74DF-F04E-9983-450AFDBC26DD}" type="pres">
      <dgm:prSet presAssocID="{0F272254-4A98-8448-BBAD-0285DF9F5CF9}" presName="sibTrans" presStyleLbl="sibTrans1D1" presStyleIdx="0" presStyleCnt="3"/>
      <dgm:spPr/>
    </dgm:pt>
    <dgm:pt modelId="{FC29F25E-5584-DF4F-894A-F677F5E58438}" type="pres">
      <dgm:prSet presAssocID="{F29E8F17-9E0A-444C-93FE-223B2D4BFD14}" presName="node" presStyleLbl="node1" presStyleIdx="1" presStyleCnt="3">
        <dgm:presLayoutVars>
          <dgm:bulletEnabled val="1"/>
        </dgm:presLayoutVars>
      </dgm:prSet>
      <dgm:spPr/>
    </dgm:pt>
    <dgm:pt modelId="{113D714E-E6FB-5D41-A4D6-A3C19EDC057A}" type="pres">
      <dgm:prSet presAssocID="{F29E8F17-9E0A-444C-93FE-223B2D4BFD14}" presName="spNode" presStyleCnt="0"/>
      <dgm:spPr/>
    </dgm:pt>
    <dgm:pt modelId="{830C1AA4-F840-284B-961F-8A2F665FF159}" type="pres">
      <dgm:prSet presAssocID="{9A9F2A9D-9434-0C4D-B14D-69716FC3C297}" presName="sibTrans" presStyleLbl="sibTrans1D1" presStyleIdx="1" presStyleCnt="3"/>
      <dgm:spPr/>
    </dgm:pt>
    <dgm:pt modelId="{58935DF1-2243-BB4F-86CC-5123D3E61898}" type="pres">
      <dgm:prSet presAssocID="{1712F1B9-1F8E-2040-BC3F-9337C8C931B7}" presName="node" presStyleLbl="node1" presStyleIdx="2" presStyleCnt="3">
        <dgm:presLayoutVars>
          <dgm:bulletEnabled val="1"/>
        </dgm:presLayoutVars>
      </dgm:prSet>
      <dgm:spPr/>
    </dgm:pt>
    <dgm:pt modelId="{77CCC1F1-21BB-E54A-A395-017B677511C4}" type="pres">
      <dgm:prSet presAssocID="{1712F1B9-1F8E-2040-BC3F-9337C8C931B7}" presName="spNode" presStyleCnt="0"/>
      <dgm:spPr/>
    </dgm:pt>
    <dgm:pt modelId="{4983A35A-4C1A-3948-919A-A51F64ECDF5F}" type="pres">
      <dgm:prSet presAssocID="{A27E0D85-80CC-A14F-8555-E412B244A72C}" presName="sibTrans" presStyleLbl="sibTrans1D1" presStyleIdx="2" presStyleCnt="3"/>
      <dgm:spPr/>
    </dgm:pt>
  </dgm:ptLst>
  <dgm:cxnLst>
    <dgm:cxn modelId="{18175126-4F5A-5745-9B95-EA642870C49D}" srcId="{5F594C64-1945-3E49-809B-2DB53E539143}" destId="{1712F1B9-1F8E-2040-BC3F-9337C8C931B7}" srcOrd="2" destOrd="0" parTransId="{5E22488B-A26B-6648-A5E3-87B9EF8203F7}" sibTransId="{A27E0D85-80CC-A14F-8555-E412B244A72C}"/>
    <dgm:cxn modelId="{A157AF3E-1246-B842-A961-83B861A06457}" type="presOf" srcId="{9A9F2A9D-9434-0C4D-B14D-69716FC3C297}" destId="{830C1AA4-F840-284B-961F-8A2F665FF159}" srcOrd="0" destOrd="0" presId="urn:microsoft.com/office/officeart/2005/8/layout/cycle5"/>
    <dgm:cxn modelId="{0DB84A69-9DEF-084D-8C81-6BBE3D1A55D2}" srcId="{5F594C64-1945-3E49-809B-2DB53E539143}" destId="{9DE0C0C3-837D-8548-8488-DFA90DB89CF9}" srcOrd="0" destOrd="0" parTransId="{FD5BCAE1-B595-E249-A230-4C4B91003CF8}" sibTransId="{0F272254-4A98-8448-BBAD-0285DF9F5CF9}"/>
    <dgm:cxn modelId="{21886F6D-69B9-A648-8F3C-D91F134A9332}" type="presOf" srcId="{9DE0C0C3-837D-8548-8488-DFA90DB89CF9}" destId="{EE1C9EE7-EBE3-A942-8062-C89A94FF7FCE}" srcOrd="0" destOrd="0" presId="urn:microsoft.com/office/officeart/2005/8/layout/cycle5"/>
    <dgm:cxn modelId="{B86AAC7A-25BA-714B-9DA6-C2014CF20ABF}" type="presOf" srcId="{0F272254-4A98-8448-BBAD-0285DF9F5CF9}" destId="{B3902CCE-74DF-F04E-9983-450AFDBC26DD}" srcOrd="0" destOrd="0" presId="urn:microsoft.com/office/officeart/2005/8/layout/cycle5"/>
    <dgm:cxn modelId="{FACB6B84-8F43-C54C-808B-E4AB358174A3}" type="presOf" srcId="{5F594C64-1945-3E49-809B-2DB53E539143}" destId="{B672DBD1-635C-2647-8F03-838050CD9355}" srcOrd="0" destOrd="0" presId="urn:microsoft.com/office/officeart/2005/8/layout/cycle5"/>
    <dgm:cxn modelId="{183005A7-4791-0D4F-92D8-F5568E515963}" srcId="{5F594C64-1945-3E49-809B-2DB53E539143}" destId="{F29E8F17-9E0A-444C-93FE-223B2D4BFD14}" srcOrd="1" destOrd="0" parTransId="{4AF6112C-001D-8F4B-BF62-BDFD593685FC}" sibTransId="{9A9F2A9D-9434-0C4D-B14D-69716FC3C297}"/>
    <dgm:cxn modelId="{E310CEAA-321D-6643-9D60-755946BDB42B}" type="presOf" srcId="{F29E8F17-9E0A-444C-93FE-223B2D4BFD14}" destId="{FC29F25E-5584-DF4F-894A-F677F5E58438}" srcOrd="0" destOrd="0" presId="urn:microsoft.com/office/officeart/2005/8/layout/cycle5"/>
    <dgm:cxn modelId="{C756F1B0-A8C7-3C45-9D6D-2BCC46C7F8C6}" type="presOf" srcId="{A27E0D85-80CC-A14F-8555-E412B244A72C}" destId="{4983A35A-4C1A-3948-919A-A51F64ECDF5F}" srcOrd="0" destOrd="0" presId="urn:microsoft.com/office/officeart/2005/8/layout/cycle5"/>
    <dgm:cxn modelId="{6283E5E6-B81E-B544-A8F1-2DEC312E4523}" type="presOf" srcId="{1712F1B9-1F8E-2040-BC3F-9337C8C931B7}" destId="{58935DF1-2243-BB4F-86CC-5123D3E61898}" srcOrd="0" destOrd="0" presId="urn:microsoft.com/office/officeart/2005/8/layout/cycle5"/>
    <dgm:cxn modelId="{32A00B28-E3A6-6941-96A5-A1DC6AC50D3C}" type="presParOf" srcId="{B672DBD1-635C-2647-8F03-838050CD9355}" destId="{EE1C9EE7-EBE3-A942-8062-C89A94FF7FCE}" srcOrd="0" destOrd="0" presId="urn:microsoft.com/office/officeart/2005/8/layout/cycle5"/>
    <dgm:cxn modelId="{4D3AA637-E84D-7E43-AACD-D3A97F16CD3A}" type="presParOf" srcId="{B672DBD1-635C-2647-8F03-838050CD9355}" destId="{4A22B103-84FA-A746-AF3D-B927134BA57C}" srcOrd="1" destOrd="0" presId="urn:microsoft.com/office/officeart/2005/8/layout/cycle5"/>
    <dgm:cxn modelId="{80051436-7E32-AE44-B5C6-79246C9C6C8B}" type="presParOf" srcId="{B672DBD1-635C-2647-8F03-838050CD9355}" destId="{B3902CCE-74DF-F04E-9983-450AFDBC26DD}" srcOrd="2" destOrd="0" presId="urn:microsoft.com/office/officeart/2005/8/layout/cycle5"/>
    <dgm:cxn modelId="{D8FC010D-BE3C-A842-861C-55D302E41B0C}" type="presParOf" srcId="{B672DBD1-635C-2647-8F03-838050CD9355}" destId="{FC29F25E-5584-DF4F-894A-F677F5E58438}" srcOrd="3" destOrd="0" presId="urn:microsoft.com/office/officeart/2005/8/layout/cycle5"/>
    <dgm:cxn modelId="{8780B5D0-1555-7346-9439-E797AECCC180}" type="presParOf" srcId="{B672DBD1-635C-2647-8F03-838050CD9355}" destId="{113D714E-E6FB-5D41-A4D6-A3C19EDC057A}" srcOrd="4" destOrd="0" presId="urn:microsoft.com/office/officeart/2005/8/layout/cycle5"/>
    <dgm:cxn modelId="{C48F768A-6E68-7F44-B790-7267FFB6E486}" type="presParOf" srcId="{B672DBD1-635C-2647-8F03-838050CD9355}" destId="{830C1AA4-F840-284B-961F-8A2F665FF159}" srcOrd="5" destOrd="0" presId="urn:microsoft.com/office/officeart/2005/8/layout/cycle5"/>
    <dgm:cxn modelId="{4E10BB49-2FC6-254D-B1A1-6404DB14BB5C}" type="presParOf" srcId="{B672DBD1-635C-2647-8F03-838050CD9355}" destId="{58935DF1-2243-BB4F-86CC-5123D3E61898}" srcOrd="6" destOrd="0" presId="urn:microsoft.com/office/officeart/2005/8/layout/cycle5"/>
    <dgm:cxn modelId="{102BC3BE-7469-AE48-A570-8F1719AFC252}" type="presParOf" srcId="{B672DBD1-635C-2647-8F03-838050CD9355}" destId="{77CCC1F1-21BB-E54A-A395-017B677511C4}" srcOrd="7" destOrd="0" presId="urn:microsoft.com/office/officeart/2005/8/layout/cycle5"/>
    <dgm:cxn modelId="{2A55AC13-61B0-E74A-B633-70B68E222E03}" type="presParOf" srcId="{B672DBD1-635C-2647-8F03-838050CD9355}" destId="{4983A35A-4C1A-3948-919A-A51F64ECDF5F}" srcOrd="8" destOrd="0" presId="urn:microsoft.com/office/officeart/2005/8/layout/cycle5"/>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C9EE7-EBE3-A942-8062-C89A94FF7FCE}">
      <dsp:nvSpPr>
        <dsp:cNvPr id="0" name=""/>
        <dsp:cNvSpPr/>
      </dsp:nvSpPr>
      <dsp:spPr>
        <a:xfrm>
          <a:off x="965091" y="9399"/>
          <a:ext cx="1286265" cy="836072"/>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Ecohydrologic Model</a:t>
          </a:r>
        </a:p>
      </dsp:txBody>
      <dsp:txXfrm>
        <a:off x="1005905" y="50213"/>
        <a:ext cx="1204637" cy="754444"/>
      </dsp:txXfrm>
    </dsp:sp>
    <dsp:sp modelId="{B3902CCE-74DF-F04E-9983-450AFDBC26DD}">
      <dsp:nvSpPr>
        <dsp:cNvPr id="0" name=""/>
        <dsp:cNvSpPr/>
      </dsp:nvSpPr>
      <dsp:spPr>
        <a:xfrm>
          <a:off x="494385" y="427436"/>
          <a:ext cx="2227676" cy="2227676"/>
        </a:xfrm>
        <a:custGeom>
          <a:avLst/>
          <a:gdLst/>
          <a:ahLst/>
          <a:cxnLst/>
          <a:rect l="0" t="0" r="0" b="0"/>
          <a:pathLst>
            <a:path>
              <a:moveTo>
                <a:pt x="1929160" y="354967"/>
              </a:moveTo>
              <a:arcTo wR="1113838" hR="1113838" stAng="19023227" swAng="2299394"/>
            </a:path>
          </a:pathLst>
        </a:custGeom>
        <a:noFill/>
        <a:ln w="9525" cap="flat" cmpd="sng" algn="ctr">
          <a:solidFill>
            <a:srgbClr val="000000"/>
          </a:solidFill>
          <a:prstDash val="solid"/>
          <a:tailEnd type="arrow"/>
        </a:ln>
        <a:effectLst/>
      </dsp:spPr>
      <dsp:style>
        <a:lnRef idx="1">
          <a:scrgbClr r="0" g="0" b="0"/>
        </a:lnRef>
        <a:fillRef idx="0">
          <a:scrgbClr r="0" g="0" b="0"/>
        </a:fillRef>
        <a:effectRef idx="0">
          <a:scrgbClr r="0" g="0" b="0"/>
        </a:effectRef>
        <a:fontRef idx="minor"/>
      </dsp:style>
    </dsp:sp>
    <dsp:sp modelId="{FC29F25E-5584-DF4F-894A-F677F5E58438}">
      <dsp:nvSpPr>
        <dsp:cNvPr id="0" name=""/>
        <dsp:cNvSpPr/>
      </dsp:nvSpPr>
      <dsp:spPr>
        <a:xfrm>
          <a:off x="1929703" y="1680157"/>
          <a:ext cx="1286265" cy="836072"/>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Fire Spread Model</a:t>
          </a:r>
        </a:p>
      </dsp:txBody>
      <dsp:txXfrm>
        <a:off x="1970517" y="1720971"/>
        <a:ext cx="1204637" cy="754444"/>
      </dsp:txXfrm>
    </dsp:sp>
    <dsp:sp modelId="{830C1AA4-F840-284B-961F-8A2F665FF159}">
      <dsp:nvSpPr>
        <dsp:cNvPr id="0" name=""/>
        <dsp:cNvSpPr/>
      </dsp:nvSpPr>
      <dsp:spPr>
        <a:xfrm>
          <a:off x="494385" y="427436"/>
          <a:ext cx="2227676" cy="2227676"/>
        </a:xfrm>
        <a:custGeom>
          <a:avLst/>
          <a:gdLst/>
          <a:ahLst/>
          <a:cxnLst/>
          <a:rect l="0" t="0" r="0" b="0"/>
          <a:pathLst>
            <a:path>
              <a:moveTo>
                <a:pt x="1454995" y="2174143"/>
              </a:moveTo>
              <a:arcTo wR="1113838" hR="1113838" stAng="4329854" swAng="2140293"/>
            </a:path>
          </a:pathLst>
        </a:custGeom>
        <a:noFill/>
        <a:ln w="9525" cap="flat" cmpd="sng" algn="ctr">
          <a:solidFill>
            <a:srgbClr val="000000"/>
          </a:solidFill>
          <a:prstDash val="solid"/>
          <a:tailEnd type="arrow"/>
        </a:ln>
        <a:effectLst/>
      </dsp:spPr>
      <dsp:style>
        <a:lnRef idx="1">
          <a:scrgbClr r="0" g="0" b="0"/>
        </a:lnRef>
        <a:fillRef idx="0">
          <a:scrgbClr r="0" g="0" b="0"/>
        </a:fillRef>
        <a:effectRef idx="0">
          <a:scrgbClr r="0" g="0" b="0"/>
        </a:effectRef>
        <a:fontRef idx="minor"/>
      </dsp:style>
    </dsp:sp>
    <dsp:sp modelId="{58935DF1-2243-BB4F-86CC-5123D3E61898}">
      <dsp:nvSpPr>
        <dsp:cNvPr id="0" name=""/>
        <dsp:cNvSpPr/>
      </dsp:nvSpPr>
      <dsp:spPr>
        <a:xfrm>
          <a:off x="479" y="1680157"/>
          <a:ext cx="1286265" cy="836072"/>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Fire Effects Model</a:t>
          </a:r>
        </a:p>
      </dsp:txBody>
      <dsp:txXfrm>
        <a:off x="41293" y="1720971"/>
        <a:ext cx="1204637" cy="754444"/>
      </dsp:txXfrm>
    </dsp:sp>
    <dsp:sp modelId="{4983A35A-4C1A-3948-919A-A51F64ECDF5F}">
      <dsp:nvSpPr>
        <dsp:cNvPr id="0" name=""/>
        <dsp:cNvSpPr/>
      </dsp:nvSpPr>
      <dsp:spPr>
        <a:xfrm>
          <a:off x="494385" y="427436"/>
          <a:ext cx="2227676" cy="2227676"/>
        </a:xfrm>
        <a:custGeom>
          <a:avLst/>
          <a:gdLst/>
          <a:ahLst/>
          <a:cxnLst/>
          <a:rect l="0" t="0" r="0" b="0"/>
          <a:pathLst>
            <a:path>
              <a:moveTo>
                <a:pt x="3623" y="1024064"/>
              </a:moveTo>
              <a:arcTo wR="1113838" hR="1113838" stAng="11077379" swAng="2299394"/>
            </a:path>
          </a:pathLst>
        </a:custGeom>
        <a:noFill/>
        <a:ln w="9525" cap="flat" cmpd="sng" algn="ctr">
          <a:solidFill>
            <a:srgbClr val="00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C9EE7-EBE3-A942-8062-C89A94FF7FCE}">
      <dsp:nvSpPr>
        <dsp:cNvPr id="0" name=""/>
        <dsp:cNvSpPr/>
      </dsp:nvSpPr>
      <dsp:spPr>
        <a:xfrm>
          <a:off x="965091" y="9399"/>
          <a:ext cx="1286265" cy="836072"/>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Ecohydrologic Model</a:t>
          </a:r>
        </a:p>
      </dsp:txBody>
      <dsp:txXfrm>
        <a:off x="1005905" y="50213"/>
        <a:ext cx="1204637" cy="754444"/>
      </dsp:txXfrm>
    </dsp:sp>
    <dsp:sp modelId="{B3902CCE-74DF-F04E-9983-450AFDBC26DD}">
      <dsp:nvSpPr>
        <dsp:cNvPr id="0" name=""/>
        <dsp:cNvSpPr/>
      </dsp:nvSpPr>
      <dsp:spPr>
        <a:xfrm>
          <a:off x="494385" y="427436"/>
          <a:ext cx="2227676" cy="2227676"/>
        </a:xfrm>
        <a:custGeom>
          <a:avLst/>
          <a:gdLst/>
          <a:ahLst/>
          <a:cxnLst/>
          <a:rect l="0" t="0" r="0" b="0"/>
          <a:pathLst>
            <a:path>
              <a:moveTo>
                <a:pt x="1929160" y="354967"/>
              </a:moveTo>
              <a:arcTo wR="1113838" hR="1113838" stAng="19023227" swAng="2299394"/>
            </a:path>
          </a:pathLst>
        </a:custGeom>
        <a:noFill/>
        <a:ln w="9525" cap="flat" cmpd="sng" algn="ctr">
          <a:solidFill>
            <a:srgbClr val="000000"/>
          </a:solidFill>
          <a:prstDash val="solid"/>
          <a:tailEnd type="arrow"/>
        </a:ln>
        <a:effectLst/>
      </dsp:spPr>
      <dsp:style>
        <a:lnRef idx="1">
          <a:scrgbClr r="0" g="0" b="0"/>
        </a:lnRef>
        <a:fillRef idx="0">
          <a:scrgbClr r="0" g="0" b="0"/>
        </a:fillRef>
        <a:effectRef idx="0">
          <a:scrgbClr r="0" g="0" b="0"/>
        </a:effectRef>
        <a:fontRef idx="minor"/>
      </dsp:style>
    </dsp:sp>
    <dsp:sp modelId="{FC29F25E-5584-DF4F-894A-F677F5E58438}">
      <dsp:nvSpPr>
        <dsp:cNvPr id="0" name=""/>
        <dsp:cNvSpPr/>
      </dsp:nvSpPr>
      <dsp:spPr>
        <a:xfrm>
          <a:off x="1929703" y="1680157"/>
          <a:ext cx="1286265" cy="836072"/>
        </a:xfrm>
        <a:prstGeom prst="roundRect">
          <a:avLst/>
        </a:prstGeom>
        <a:solidFill>
          <a:srgbClr val="47380C"/>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FFFF"/>
              </a:solidFill>
            </a:rPr>
            <a:t>Fire Spread Model</a:t>
          </a:r>
        </a:p>
      </dsp:txBody>
      <dsp:txXfrm>
        <a:off x="1970517" y="1720971"/>
        <a:ext cx="1204637" cy="754444"/>
      </dsp:txXfrm>
    </dsp:sp>
    <dsp:sp modelId="{830C1AA4-F840-284B-961F-8A2F665FF159}">
      <dsp:nvSpPr>
        <dsp:cNvPr id="0" name=""/>
        <dsp:cNvSpPr/>
      </dsp:nvSpPr>
      <dsp:spPr>
        <a:xfrm>
          <a:off x="494385" y="427436"/>
          <a:ext cx="2227676" cy="2227676"/>
        </a:xfrm>
        <a:custGeom>
          <a:avLst/>
          <a:gdLst/>
          <a:ahLst/>
          <a:cxnLst/>
          <a:rect l="0" t="0" r="0" b="0"/>
          <a:pathLst>
            <a:path>
              <a:moveTo>
                <a:pt x="1454995" y="2174143"/>
              </a:moveTo>
              <a:arcTo wR="1113838" hR="1113838" stAng="4329854" swAng="2140293"/>
            </a:path>
          </a:pathLst>
        </a:custGeom>
        <a:noFill/>
        <a:ln w="9525" cap="flat" cmpd="sng" algn="ctr">
          <a:solidFill>
            <a:srgbClr val="000000"/>
          </a:solidFill>
          <a:prstDash val="solid"/>
          <a:tailEnd type="arrow"/>
        </a:ln>
        <a:effectLst/>
      </dsp:spPr>
      <dsp:style>
        <a:lnRef idx="1">
          <a:scrgbClr r="0" g="0" b="0"/>
        </a:lnRef>
        <a:fillRef idx="0">
          <a:scrgbClr r="0" g="0" b="0"/>
        </a:fillRef>
        <a:effectRef idx="0">
          <a:scrgbClr r="0" g="0" b="0"/>
        </a:effectRef>
        <a:fontRef idx="minor"/>
      </dsp:style>
    </dsp:sp>
    <dsp:sp modelId="{58935DF1-2243-BB4F-86CC-5123D3E61898}">
      <dsp:nvSpPr>
        <dsp:cNvPr id="0" name=""/>
        <dsp:cNvSpPr/>
      </dsp:nvSpPr>
      <dsp:spPr>
        <a:xfrm>
          <a:off x="479" y="1680157"/>
          <a:ext cx="1286265" cy="836072"/>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Fire Effects Model</a:t>
          </a:r>
        </a:p>
      </dsp:txBody>
      <dsp:txXfrm>
        <a:off x="41293" y="1720971"/>
        <a:ext cx="1204637" cy="754444"/>
      </dsp:txXfrm>
    </dsp:sp>
    <dsp:sp modelId="{4983A35A-4C1A-3948-919A-A51F64ECDF5F}">
      <dsp:nvSpPr>
        <dsp:cNvPr id="0" name=""/>
        <dsp:cNvSpPr/>
      </dsp:nvSpPr>
      <dsp:spPr>
        <a:xfrm>
          <a:off x="494385" y="427436"/>
          <a:ext cx="2227676" cy="2227676"/>
        </a:xfrm>
        <a:custGeom>
          <a:avLst/>
          <a:gdLst/>
          <a:ahLst/>
          <a:cxnLst/>
          <a:rect l="0" t="0" r="0" b="0"/>
          <a:pathLst>
            <a:path>
              <a:moveTo>
                <a:pt x="3623" y="1024064"/>
              </a:moveTo>
              <a:arcTo wR="1113838" hR="1113838" stAng="11077379" swAng="2299394"/>
            </a:path>
          </a:pathLst>
        </a:custGeom>
        <a:noFill/>
        <a:ln w="9525" cap="flat" cmpd="sng" algn="ctr">
          <a:solidFill>
            <a:srgbClr val="00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C9EE7-EBE3-A942-8062-C89A94FF7FCE}">
      <dsp:nvSpPr>
        <dsp:cNvPr id="0" name=""/>
        <dsp:cNvSpPr/>
      </dsp:nvSpPr>
      <dsp:spPr>
        <a:xfrm>
          <a:off x="965091" y="9399"/>
          <a:ext cx="1286265" cy="836072"/>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Ecohydrologic Model</a:t>
          </a:r>
        </a:p>
      </dsp:txBody>
      <dsp:txXfrm>
        <a:off x="1005905" y="50213"/>
        <a:ext cx="1204637" cy="754444"/>
      </dsp:txXfrm>
    </dsp:sp>
    <dsp:sp modelId="{B3902CCE-74DF-F04E-9983-450AFDBC26DD}">
      <dsp:nvSpPr>
        <dsp:cNvPr id="0" name=""/>
        <dsp:cNvSpPr/>
      </dsp:nvSpPr>
      <dsp:spPr>
        <a:xfrm>
          <a:off x="494385" y="427436"/>
          <a:ext cx="2227676" cy="2227676"/>
        </a:xfrm>
        <a:custGeom>
          <a:avLst/>
          <a:gdLst/>
          <a:ahLst/>
          <a:cxnLst/>
          <a:rect l="0" t="0" r="0" b="0"/>
          <a:pathLst>
            <a:path>
              <a:moveTo>
                <a:pt x="1929160" y="354967"/>
              </a:moveTo>
              <a:arcTo wR="1113838" hR="1113838" stAng="19023227" swAng="2299394"/>
            </a:path>
          </a:pathLst>
        </a:custGeom>
        <a:noFill/>
        <a:ln w="9525" cap="flat" cmpd="sng" algn="ctr">
          <a:solidFill>
            <a:srgbClr val="000000"/>
          </a:solidFill>
          <a:prstDash val="solid"/>
          <a:tailEnd type="arrow"/>
        </a:ln>
        <a:effectLst/>
      </dsp:spPr>
      <dsp:style>
        <a:lnRef idx="1">
          <a:scrgbClr r="0" g="0" b="0"/>
        </a:lnRef>
        <a:fillRef idx="0">
          <a:scrgbClr r="0" g="0" b="0"/>
        </a:fillRef>
        <a:effectRef idx="0">
          <a:scrgbClr r="0" g="0" b="0"/>
        </a:effectRef>
        <a:fontRef idx="minor"/>
      </dsp:style>
    </dsp:sp>
    <dsp:sp modelId="{FC29F25E-5584-DF4F-894A-F677F5E58438}">
      <dsp:nvSpPr>
        <dsp:cNvPr id="0" name=""/>
        <dsp:cNvSpPr/>
      </dsp:nvSpPr>
      <dsp:spPr>
        <a:xfrm>
          <a:off x="1929703" y="1680157"/>
          <a:ext cx="1286265" cy="836072"/>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Fire Spread Model</a:t>
          </a:r>
        </a:p>
      </dsp:txBody>
      <dsp:txXfrm>
        <a:off x="1970517" y="1720971"/>
        <a:ext cx="1204637" cy="754444"/>
      </dsp:txXfrm>
    </dsp:sp>
    <dsp:sp modelId="{830C1AA4-F840-284B-961F-8A2F665FF159}">
      <dsp:nvSpPr>
        <dsp:cNvPr id="0" name=""/>
        <dsp:cNvSpPr/>
      </dsp:nvSpPr>
      <dsp:spPr>
        <a:xfrm>
          <a:off x="494385" y="427436"/>
          <a:ext cx="2227676" cy="2227676"/>
        </a:xfrm>
        <a:custGeom>
          <a:avLst/>
          <a:gdLst/>
          <a:ahLst/>
          <a:cxnLst/>
          <a:rect l="0" t="0" r="0" b="0"/>
          <a:pathLst>
            <a:path>
              <a:moveTo>
                <a:pt x="1454995" y="2174143"/>
              </a:moveTo>
              <a:arcTo wR="1113838" hR="1113838" stAng="4329854" swAng="2140293"/>
            </a:path>
          </a:pathLst>
        </a:custGeom>
        <a:noFill/>
        <a:ln w="9525" cap="flat" cmpd="sng" algn="ctr">
          <a:solidFill>
            <a:srgbClr val="000000"/>
          </a:solidFill>
          <a:prstDash val="solid"/>
          <a:tailEnd type="arrow"/>
        </a:ln>
        <a:effectLst/>
      </dsp:spPr>
      <dsp:style>
        <a:lnRef idx="1">
          <a:scrgbClr r="0" g="0" b="0"/>
        </a:lnRef>
        <a:fillRef idx="0">
          <a:scrgbClr r="0" g="0" b="0"/>
        </a:fillRef>
        <a:effectRef idx="0">
          <a:scrgbClr r="0" g="0" b="0"/>
        </a:effectRef>
        <a:fontRef idx="minor"/>
      </dsp:style>
    </dsp:sp>
    <dsp:sp modelId="{58935DF1-2243-BB4F-86CC-5123D3E61898}">
      <dsp:nvSpPr>
        <dsp:cNvPr id="0" name=""/>
        <dsp:cNvSpPr/>
      </dsp:nvSpPr>
      <dsp:spPr>
        <a:xfrm>
          <a:off x="479" y="1680157"/>
          <a:ext cx="1286265" cy="836072"/>
        </a:xfrm>
        <a:prstGeom prst="roundRect">
          <a:avLst/>
        </a:prstGeom>
        <a:solidFill>
          <a:srgbClr val="47380C"/>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FFFF"/>
              </a:solidFill>
            </a:rPr>
            <a:t>Fire Effects Model</a:t>
          </a:r>
        </a:p>
      </dsp:txBody>
      <dsp:txXfrm>
        <a:off x="41293" y="1720971"/>
        <a:ext cx="1204637" cy="754444"/>
      </dsp:txXfrm>
    </dsp:sp>
    <dsp:sp modelId="{4983A35A-4C1A-3948-919A-A51F64ECDF5F}">
      <dsp:nvSpPr>
        <dsp:cNvPr id="0" name=""/>
        <dsp:cNvSpPr/>
      </dsp:nvSpPr>
      <dsp:spPr>
        <a:xfrm>
          <a:off x="494385" y="427436"/>
          <a:ext cx="2227676" cy="2227676"/>
        </a:xfrm>
        <a:custGeom>
          <a:avLst/>
          <a:gdLst/>
          <a:ahLst/>
          <a:cxnLst/>
          <a:rect l="0" t="0" r="0" b="0"/>
          <a:pathLst>
            <a:path>
              <a:moveTo>
                <a:pt x="3623" y="1024064"/>
              </a:moveTo>
              <a:arcTo wR="1113838" hR="1113838" stAng="11077379" swAng="2299394"/>
            </a:path>
          </a:pathLst>
        </a:custGeom>
        <a:noFill/>
        <a:ln w="9525" cap="flat" cmpd="sng" algn="ctr">
          <a:solidFill>
            <a:srgbClr val="00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2FBB2E-CFC3-8E48-9B7C-214CB507F07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128"/>
                <a:cs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753F2397-62EA-2744-9722-F1B9D518D61D}"/>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CFE56EB4-77B4-BC42-BABA-114ED0679802}" type="datetime1">
              <a:rPr lang="en-US" altLang="en-US"/>
              <a:pPr/>
              <a:t>1/26/21</a:t>
            </a:fld>
            <a:endParaRPr lang="en-US" altLang="en-US"/>
          </a:p>
        </p:txBody>
      </p:sp>
      <p:sp>
        <p:nvSpPr>
          <p:cNvPr id="4" name="Slide Image Placeholder 3">
            <a:extLst>
              <a:ext uri="{FF2B5EF4-FFF2-40B4-BE49-F238E27FC236}">
                <a16:creationId xmlns:a16="http://schemas.microsoft.com/office/drawing/2014/main" id="{FD25E3C5-3733-5847-87F9-743E13C14E64}"/>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9E9D225-5F9C-1548-93AC-A5298C8FF578}"/>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11BACD-510D-E242-BFB8-10C35B6930E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128"/>
                <a:cs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7F6CA3CD-5FC8-4741-9F6F-8BFD8FF53096}"/>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AC18438-4B19-084D-A758-09E812E9A9E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ＭＳ Ｐゴシック" pitchFamily="1"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5987BE4D-2307-0542-A2ED-E6E05EC2AE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C9C3791-21CC-1242-A2BB-98666DF671FB}" type="slidenum">
              <a:rPr lang="en-US" altLang="en-US" sz="1200"/>
              <a:pPr eaLnBrk="1" hangingPunct="1"/>
              <a:t>2</a:t>
            </a:fld>
            <a:endParaRPr lang="en-US" altLang="en-US" sz="1200"/>
          </a:p>
        </p:txBody>
      </p:sp>
      <p:sp>
        <p:nvSpPr>
          <p:cNvPr id="19459" name="Rectangle 1026">
            <a:extLst>
              <a:ext uri="{FF2B5EF4-FFF2-40B4-BE49-F238E27FC236}">
                <a16:creationId xmlns:a16="http://schemas.microsoft.com/office/drawing/2014/main" id="{4F433226-44D7-6E47-B34F-9EA941368D1A}"/>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1027">
            <a:extLst>
              <a:ext uri="{FF2B5EF4-FFF2-40B4-BE49-F238E27FC236}">
                <a16:creationId xmlns:a16="http://schemas.microsoft.com/office/drawing/2014/main" id="{19309BDE-182F-1F46-B262-3B1BD1B4D3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It does this by using a number of interface programs which organize input data into the necessary format.  These include a GIS that represents different elements of the landscape, and </a:t>
            </a:r>
            <a:r>
              <a:rPr lang="en-US" altLang="en-US" dirty="0" err="1">
                <a:ea typeface="ＭＳ Ｐゴシック" panose="020B0600070205080204" pitchFamily="34" charset="-128"/>
              </a:rPr>
              <a:t>rhessys</a:t>
            </a:r>
            <a:r>
              <a:rPr lang="en-US" altLang="en-US" dirty="0">
                <a:ea typeface="ＭＳ Ｐゴシック" panose="020B0600070205080204" pitchFamily="34" charset="-128"/>
              </a:rPr>
              <a:t> specific programs that derive the landscape representation from the GIS images and establish connectivity between spatial units.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EAB3665-50DF-484E-A16E-A8033C8BED9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92DBAA9-B965-FC4D-972F-5E12494F56B7}" type="slidenum">
              <a:rPr lang="en-US" altLang="en-US" sz="1200"/>
              <a:pPr eaLnBrk="1" hangingPunct="1"/>
              <a:t>51</a:t>
            </a:fld>
            <a:endParaRPr lang="en-US" altLang="en-US" sz="1200"/>
          </a:p>
        </p:txBody>
      </p:sp>
      <p:sp>
        <p:nvSpPr>
          <p:cNvPr id="69635" name="Rectangle 2">
            <a:extLst>
              <a:ext uri="{FF2B5EF4-FFF2-40B4-BE49-F238E27FC236}">
                <a16:creationId xmlns:a16="http://schemas.microsoft.com/office/drawing/2014/main" id="{FB5D161A-0AFE-3F48-A678-363E125FFCA3}"/>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CA775F14-4825-F441-8DA4-D55A4FA439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49908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5EAAE324-D9EB-0340-80C8-E0C8E860F2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0A865AB-A008-214C-96A8-6ADFBB915051}" type="slidenum">
              <a:rPr lang="en-US" altLang="en-US" sz="1200"/>
              <a:pPr eaLnBrk="1" hangingPunct="1"/>
              <a:t>36</a:t>
            </a:fld>
            <a:endParaRPr lang="en-US" altLang="en-US" sz="1200"/>
          </a:p>
        </p:txBody>
      </p:sp>
      <p:sp>
        <p:nvSpPr>
          <p:cNvPr id="53251" name="Rectangle 2">
            <a:extLst>
              <a:ext uri="{FF2B5EF4-FFF2-40B4-BE49-F238E27FC236}">
                <a16:creationId xmlns:a16="http://schemas.microsoft.com/office/drawing/2014/main" id="{21287B9E-3ACF-7B43-B5AA-DF9A879FECE4}"/>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B9157BF9-C468-B043-8131-3CF6FDD38D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6E77FCE3-3120-0048-A9AD-B47CEDA6BE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82DDB79-BE9C-C34D-9ED6-62F4AA4850BB}" type="slidenum">
              <a:rPr lang="en-US" altLang="en-US" sz="1200"/>
              <a:pPr eaLnBrk="1" hangingPunct="1"/>
              <a:t>41</a:t>
            </a:fld>
            <a:endParaRPr lang="en-US" altLang="en-US" sz="1200"/>
          </a:p>
        </p:txBody>
      </p:sp>
      <p:sp>
        <p:nvSpPr>
          <p:cNvPr id="59395" name="Rectangle 2">
            <a:extLst>
              <a:ext uri="{FF2B5EF4-FFF2-40B4-BE49-F238E27FC236}">
                <a16:creationId xmlns:a16="http://schemas.microsoft.com/office/drawing/2014/main" id="{419A4248-B731-5447-AC32-D5C6C4318478}"/>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569AB238-360D-BC47-9B94-BC497A083B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C8CE943-0595-3240-9B68-D6ECA17B90C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F530E64-A804-D84D-BD45-90FC364F6538}" type="slidenum">
              <a:rPr lang="en-US" altLang="en-US" sz="1200"/>
              <a:pPr eaLnBrk="1" hangingPunct="1"/>
              <a:t>42</a:t>
            </a:fld>
            <a:endParaRPr lang="en-US" altLang="en-US" sz="1200"/>
          </a:p>
        </p:txBody>
      </p:sp>
      <p:sp>
        <p:nvSpPr>
          <p:cNvPr id="63491" name="Rectangle 2">
            <a:extLst>
              <a:ext uri="{FF2B5EF4-FFF2-40B4-BE49-F238E27FC236}">
                <a16:creationId xmlns:a16="http://schemas.microsoft.com/office/drawing/2014/main" id="{B14F01C2-4913-9B4C-BC7E-C0D5EE04AB79}"/>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E849CE27-3AC1-2345-AC59-AEF9F26845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B916C5FB-AF98-0F47-9D1C-1B4F698013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64570E5-69C1-5B45-A869-F5D5D7D5398E}" type="slidenum">
              <a:rPr lang="en-US" altLang="en-US" sz="1200"/>
              <a:pPr eaLnBrk="1" hangingPunct="1"/>
              <a:t>44</a:t>
            </a:fld>
            <a:endParaRPr lang="en-US" altLang="en-US" sz="1200"/>
          </a:p>
        </p:txBody>
      </p:sp>
      <p:sp>
        <p:nvSpPr>
          <p:cNvPr id="66563" name="Rectangle 2">
            <a:extLst>
              <a:ext uri="{FF2B5EF4-FFF2-40B4-BE49-F238E27FC236}">
                <a16:creationId xmlns:a16="http://schemas.microsoft.com/office/drawing/2014/main" id="{F7A381E1-CD98-394F-AEC0-CA8A2A38F149}"/>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a:extLst>
              <a:ext uri="{FF2B5EF4-FFF2-40B4-BE49-F238E27FC236}">
                <a16:creationId xmlns:a16="http://schemas.microsoft.com/office/drawing/2014/main" id="{C645EA5C-9A4B-C04C-ACC3-4513FEB502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EAB3665-50DF-484E-A16E-A8033C8BED9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92DBAA9-B965-FC4D-972F-5E12494F56B7}" type="slidenum">
              <a:rPr lang="en-US" altLang="en-US" sz="1200"/>
              <a:pPr eaLnBrk="1" hangingPunct="1"/>
              <a:t>46</a:t>
            </a:fld>
            <a:endParaRPr lang="en-US" altLang="en-US" sz="1200"/>
          </a:p>
        </p:txBody>
      </p:sp>
      <p:sp>
        <p:nvSpPr>
          <p:cNvPr id="69635" name="Rectangle 2">
            <a:extLst>
              <a:ext uri="{FF2B5EF4-FFF2-40B4-BE49-F238E27FC236}">
                <a16:creationId xmlns:a16="http://schemas.microsoft.com/office/drawing/2014/main" id="{FB5D161A-0AFE-3F48-A678-363E125FFCA3}"/>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CA775F14-4825-F441-8DA4-D55A4FA439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C6388CD5-D5F9-0244-8791-C2AFA6007A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53111F7-849E-804F-99FE-F723855F3D9C}" type="slidenum">
              <a:rPr lang="en-US" altLang="en-US" sz="1200"/>
              <a:pPr eaLnBrk="1" hangingPunct="1"/>
              <a:t>47</a:t>
            </a:fld>
            <a:endParaRPr lang="en-US" altLang="en-US" sz="1200"/>
          </a:p>
        </p:txBody>
      </p:sp>
      <p:sp>
        <p:nvSpPr>
          <p:cNvPr id="71683" name="Rectangle 2">
            <a:extLst>
              <a:ext uri="{FF2B5EF4-FFF2-40B4-BE49-F238E27FC236}">
                <a16:creationId xmlns:a16="http://schemas.microsoft.com/office/drawing/2014/main" id="{9D6CB64C-3522-A042-B4E6-15A2B8F21A34}"/>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74AA3F84-3A2B-0C42-B57F-420EA860C47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34" charset="-128"/>
              </a:rPr>
              <a:t>Add output figure - Change figure to the time/level new figure</a:t>
            </a:r>
          </a:p>
          <a:p>
            <a:pPr eaLnBrk="1" hangingPunct="1">
              <a:spcBef>
                <a:spcPct val="0"/>
              </a:spcBef>
            </a:pPr>
            <a:endParaRPr lang="en-US" altLang="en-US">
              <a:ea typeface="ＭＳ Ｐゴシック" panose="020B0600070205080204" pitchFamily="34" charset="-128"/>
            </a:endParaRPr>
          </a:p>
          <a:p>
            <a:pPr eaLnBrk="1" hangingPunct="1">
              <a:spcBef>
                <a:spcPct val="0"/>
              </a:spcBef>
            </a:pPr>
            <a:r>
              <a:rPr lang="en-US" altLang="en-US">
                <a:ea typeface="ＭＳ Ｐゴシック" panose="020B0600070205080204" pitchFamily="34" charset="-128"/>
              </a:rPr>
              <a:t>USER Practice: Run a script to generate basin output; look at basin output in R (look at several variables), </a:t>
            </a:r>
          </a:p>
          <a:p>
            <a:pPr eaLnBrk="1" hangingPunct="1">
              <a:spcBef>
                <a:spcPct val="0"/>
              </a:spcBef>
            </a:pPr>
            <a:r>
              <a:rPr lang="en-US" altLang="en-US">
                <a:ea typeface="ＭＳ Ｐゴシック" panose="020B0600070205080204" pitchFamily="34" charset="-128"/>
              </a:rPr>
              <a:t>use that to choose two time periods to output spatial; save this R image for future use</a:t>
            </a:r>
          </a:p>
          <a:p>
            <a:pPr eaLnBrk="1" hangingPunct="1">
              <a:spcBef>
                <a:spcPct val="0"/>
              </a:spcBef>
            </a:pPr>
            <a:endParaRPr lang="en-US" altLang="en-US">
              <a:ea typeface="ＭＳ Ｐゴシック" panose="020B0600070205080204" pitchFamily="34" charset="-128"/>
            </a:endParaRPr>
          </a:p>
          <a:p>
            <a:pPr eaLnBrk="1" hangingPunct="1">
              <a:spcBef>
                <a:spcPct val="0"/>
              </a:spcBef>
            </a:pPr>
            <a:r>
              <a:rPr lang="en-US" altLang="en-US">
                <a:ea typeface="ＭＳ Ｐゴシック" panose="020B0600070205080204" pitchFamily="34" charset="-128"/>
              </a:rPr>
              <a:t>Edit the tec files to have output for thw two select time periods</a:t>
            </a:r>
          </a:p>
          <a:p>
            <a:pPr eaLnBrk="1" hangingPunct="1">
              <a:spcBef>
                <a:spcPct val="0"/>
              </a:spcBef>
            </a:pPr>
            <a:r>
              <a:rPr lang="en-US" altLang="en-US">
                <a:ea typeface="ＭＳ Ｐゴシック" panose="020B0600070205080204" pitchFamily="34" charset="-128"/>
              </a:rPr>
              <a:t>Edit the script to correspond</a:t>
            </a:r>
          </a:p>
          <a:p>
            <a:pPr eaLnBrk="1" hangingPunct="1">
              <a:spcBef>
                <a:spcPct val="0"/>
              </a:spcBef>
            </a:pPr>
            <a:r>
              <a:rPr lang="en-US" altLang="en-US">
                <a:ea typeface="ＭＳ Ｐゴシック" panose="020B0600070205080204" pitchFamily="34" charset="-128"/>
              </a:rPr>
              <a:t>Run</a:t>
            </a:r>
          </a:p>
          <a:p>
            <a:pPr eaLnBrk="1" hangingPunct="1">
              <a:spcBef>
                <a:spcPct val="0"/>
              </a:spcBef>
            </a:pPr>
            <a:r>
              <a:rPr lang="en-US" altLang="en-US">
                <a:ea typeface="ＭＳ Ｐゴシック" panose="020B0600070205080204" pitchFamily="34" charset="-128"/>
              </a:rPr>
              <a:t>Read in to GRASS </a:t>
            </a:r>
          </a:p>
          <a:p>
            <a:pPr eaLnBrk="1" hangingPunct="1">
              <a:spcBef>
                <a:spcPct val="0"/>
              </a:spcBef>
            </a:pPr>
            <a:r>
              <a:rPr lang="en-US" altLang="en-US">
                <a:ea typeface="ＭＳ Ｐゴシック" panose="020B0600070205080204" pitchFamily="34" charset="-128"/>
              </a:rPr>
              <a:t>Look at in GRASS</a:t>
            </a:r>
          </a:p>
          <a:p>
            <a:pPr eaLnBrk="1" hangingPunct="1">
              <a:spcBef>
                <a:spcPct val="0"/>
              </a:spcBef>
            </a:pPr>
            <a:r>
              <a:rPr lang="en-US" altLang="en-US">
                <a:ea typeface="ＭＳ Ｐゴシック" panose="020B0600070205080204" pitchFamily="34" charset="-128"/>
              </a:rPr>
              <a:t>Maybe do a subtraction in R. mapcalc to show differences between two time periods</a:t>
            </a:r>
          </a:p>
          <a:p>
            <a:pPr eaLnBrk="1" hangingPunct="1">
              <a:spcBef>
                <a:spcPct val="0"/>
              </a:spcBef>
            </a:pPr>
            <a:r>
              <a:rPr lang="en-US" altLang="en-US">
                <a:ea typeface="ＭＳ Ｐゴシック" panose="020B0600070205080204" pitchFamily="34" charset="-128"/>
              </a:rPr>
              <a:t>Repeat Reading in for a different variable</a:t>
            </a:r>
          </a:p>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EAB3665-50DF-484E-A16E-A8033C8BED9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92DBAA9-B965-FC4D-972F-5E12494F56B7}" type="slidenum">
              <a:rPr lang="en-US" altLang="en-US" sz="1200"/>
              <a:pPr eaLnBrk="1" hangingPunct="1"/>
              <a:t>49</a:t>
            </a:fld>
            <a:endParaRPr lang="en-US" altLang="en-US" sz="1200"/>
          </a:p>
        </p:txBody>
      </p:sp>
      <p:sp>
        <p:nvSpPr>
          <p:cNvPr id="69635" name="Rectangle 2">
            <a:extLst>
              <a:ext uri="{FF2B5EF4-FFF2-40B4-BE49-F238E27FC236}">
                <a16:creationId xmlns:a16="http://schemas.microsoft.com/office/drawing/2014/main" id="{FB5D161A-0AFE-3F48-A678-363E125FFCA3}"/>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CA775F14-4825-F441-8DA4-D55A4FA439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228543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EAB3665-50DF-484E-A16E-A8033C8BED9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92DBAA9-B965-FC4D-972F-5E12494F56B7}" type="slidenum">
              <a:rPr lang="en-US" altLang="en-US" sz="1200"/>
              <a:pPr eaLnBrk="1" hangingPunct="1"/>
              <a:t>50</a:t>
            </a:fld>
            <a:endParaRPr lang="en-US" altLang="en-US" sz="1200"/>
          </a:p>
        </p:txBody>
      </p:sp>
      <p:sp>
        <p:nvSpPr>
          <p:cNvPr id="69635" name="Rectangle 2">
            <a:extLst>
              <a:ext uri="{FF2B5EF4-FFF2-40B4-BE49-F238E27FC236}">
                <a16:creationId xmlns:a16="http://schemas.microsoft.com/office/drawing/2014/main" id="{FB5D161A-0AFE-3F48-A678-363E125FFCA3}"/>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CA775F14-4825-F441-8DA4-D55A4FA439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921799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55C0F60-221D-0742-BB9C-1AE4938FCAB9}"/>
              </a:ext>
            </a:extLst>
          </p:cNvPr>
          <p:cNvSpPr>
            <a:spLocks noGrp="1"/>
          </p:cNvSpPr>
          <p:nvPr>
            <p:ph type="dt" sz="half" idx="10"/>
          </p:nvPr>
        </p:nvSpPr>
        <p:spPr/>
        <p:txBody>
          <a:bodyPr/>
          <a:lstStyle>
            <a:lvl1pPr>
              <a:defRPr/>
            </a:lvl1pPr>
          </a:lstStyle>
          <a:p>
            <a:fld id="{B8B08696-E0BB-C54E-8049-9BE51D7F589D}" type="datetime1">
              <a:rPr lang="en-US" altLang="en-US"/>
              <a:pPr/>
              <a:t>1/26/21</a:t>
            </a:fld>
            <a:endParaRPr lang="en-US" altLang="en-US"/>
          </a:p>
        </p:txBody>
      </p:sp>
      <p:sp>
        <p:nvSpPr>
          <p:cNvPr id="5" name="Footer Placeholder 4">
            <a:extLst>
              <a:ext uri="{FF2B5EF4-FFF2-40B4-BE49-F238E27FC236}">
                <a16:creationId xmlns:a16="http://schemas.microsoft.com/office/drawing/2014/main" id="{14A628E2-A1FC-D148-8338-45638663200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AE1B154-3078-7F48-B0FC-5796039C8842}"/>
              </a:ext>
            </a:extLst>
          </p:cNvPr>
          <p:cNvSpPr>
            <a:spLocks noGrp="1"/>
          </p:cNvSpPr>
          <p:nvPr>
            <p:ph type="sldNum" sz="quarter" idx="12"/>
          </p:nvPr>
        </p:nvSpPr>
        <p:spPr/>
        <p:txBody>
          <a:bodyPr/>
          <a:lstStyle>
            <a:lvl1pPr>
              <a:defRPr/>
            </a:lvl1pPr>
          </a:lstStyle>
          <a:p>
            <a:fld id="{C4CB4DF6-E515-484A-B98B-4F23BA5F98EC}" type="slidenum">
              <a:rPr lang="en-US" altLang="en-US"/>
              <a:pPr/>
              <a:t>‹#›</a:t>
            </a:fld>
            <a:endParaRPr lang="en-US" altLang="en-US"/>
          </a:p>
        </p:txBody>
      </p:sp>
    </p:spTree>
    <p:extLst>
      <p:ext uri="{BB962C8B-B14F-4D97-AF65-F5344CB8AC3E}">
        <p14:creationId xmlns:p14="http://schemas.microsoft.com/office/powerpoint/2010/main" val="377280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ED2D-B135-834A-8842-8A59EF4CA17B}"/>
              </a:ext>
            </a:extLst>
          </p:cNvPr>
          <p:cNvSpPr>
            <a:spLocks noGrp="1"/>
          </p:cNvSpPr>
          <p:nvPr>
            <p:ph type="dt" sz="half" idx="10"/>
          </p:nvPr>
        </p:nvSpPr>
        <p:spPr/>
        <p:txBody>
          <a:bodyPr/>
          <a:lstStyle>
            <a:lvl1pPr>
              <a:defRPr/>
            </a:lvl1pPr>
          </a:lstStyle>
          <a:p>
            <a:fld id="{B58CF55F-31CB-2942-9CEB-69E0FD86B395}" type="datetime1">
              <a:rPr lang="en-US" altLang="en-US"/>
              <a:pPr/>
              <a:t>1/26/21</a:t>
            </a:fld>
            <a:endParaRPr lang="en-US" altLang="en-US"/>
          </a:p>
        </p:txBody>
      </p:sp>
      <p:sp>
        <p:nvSpPr>
          <p:cNvPr id="5" name="Footer Placeholder 4">
            <a:extLst>
              <a:ext uri="{FF2B5EF4-FFF2-40B4-BE49-F238E27FC236}">
                <a16:creationId xmlns:a16="http://schemas.microsoft.com/office/drawing/2014/main" id="{69779B58-2AE0-0847-8FEE-5732435FEF7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C5BD456-9CAB-794A-BCD4-27131078F7D7}"/>
              </a:ext>
            </a:extLst>
          </p:cNvPr>
          <p:cNvSpPr>
            <a:spLocks noGrp="1"/>
          </p:cNvSpPr>
          <p:nvPr>
            <p:ph type="sldNum" sz="quarter" idx="12"/>
          </p:nvPr>
        </p:nvSpPr>
        <p:spPr/>
        <p:txBody>
          <a:bodyPr/>
          <a:lstStyle>
            <a:lvl1pPr>
              <a:defRPr/>
            </a:lvl1pPr>
          </a:lstStyle>
          <a:p>
            <a:fld id="{C9851818-D933-AB44-9BD4-9B7B4CE38627}" type="slidenum">
              <a:rPr lang="en-US" altLang="en-US"/>
              <a:pPr/>
              <a:t>‹#›</a:t>
            </a:fld>
            <a:endParaRPr lang="en-US" altLang="en-US"/>
          </a:p>
        </p:txBody>
      </p:sp>
    </p:spTree>
    <p:extLst>
      <p:ext uri="{BB962C8B-B14F-4D97-AF65-F5344CB8AC3E}">
        <p14:creationId xmlns:p14="http://schemas.microsoft.com/office/powerpoint/2010/main" val="194600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BE427-D917-EB45-A976-712418844486}"/>
              </a:ext>
            </a:extLst>
          </p:cNvPr>
          <p:cNvSpPr>
            <a:spLocks noGrp="1"/>
          </p:cNvSpPr>
          <p:nvPr>
            <p:ph type="dt" sz="half" idx="10"/>
          </p:nvPr>
        </p:nvSpPr>
        <p:spPr/>
        <p:txBody>
          <a:bodyPr/>
          <a:lstStyle>
            <a:lvl1pPr>
              <a:defRPr/>
            </a:lvl1pPr>
          </a:lstStyle>
          <a:p>
            <a:fld id="{B96AAED2-70CE-E84D-9E40-BCA3CC4A8FFB}" type="datetime1">
              <a:rPr lang="en-US" altLang="en-US"/>
              <a:pPr/>
              <a:t>1/26/21</a:t>
            </a:fld>
            <a:endParaRPr lang="en-US" altLang="en-US"/>
          </a:p>
        </p:txBody>
      </p:sp>
      <p:sp>
        <p:nvSpPr>
          <p:cNvPr id="5" name="Footer Placeholder 4">
            <a:extLst>
              <a:ext uri="{FF2B5EF4-FFF2-40B4-BE49-F238E27FC236}">
                <a16:creationId xmlns:a16="http://schemas.microsoft.com/office/drawing/2014/main" id="{5D357E9C-73C6-244F-B1BB-C35BE5B747F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F15971C-5581-344A-9057-548815AC3D18}"/>
              </a:ext>
            </a:extLst>
          </p:cNvPr>
          <p:cNvSpPr>
            <a:spLocks noGrp="1"/>
          </p:cNvSpPr>
          <p:nvPr>
            <p:ph type="sldNum" sz="quarter" idx="12"/>
          </p:nvPr>
        </p:nvSpPr>
        <p:spPr/>
        <p:txBody>
          <a:bodyPr/>
          <a:lstStyle>
            <a:lvl1pPr>
              <a:defRPr/>
            </a:lvl1pPr>
          </a:lstStyle>
          <a:p>
            <a:fld id="{A720E406-B671-4E43-99E4-87D43238AE65}" type="slidenum">
              <a:rPr lang="en-US" altLang="en-US"/>
              <a:pPr/>
              <a:t>‹#›</a:t>
            </a:fld>
            <a:endParaRPr lang="en-US" altLang="en-US"/>
          </a:p>
        </p:txBody>
      </p:sp>
    </p:spTree>
    <p:extLst>
      <p:ext uri="{BB962C8B-B14F-4D97-AF65-F5344CB8AC3E}">
        <p14:creationId xmlns:p14="http://schemas.microsoft.com/office/powerpoint/2010/main" val="4091508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7500" y="722313"/>
            <a:ext cx="8637588" cy="762000"/>
          </a:xfrm>
        </p:spPr>
        <p:txBody>
          <a:bodyPr/>
          <a:lstStyle/>
          <a:p>
            <a:r>
              <a:rPr lang="en-US"/>
              <a:t>Click to edit Master title style</a:t>
            </a:r>
          </a:p>
        </p:txBody>
      </p:sp>
      <p:sp>
        <p:nvSpPr>
          <p:cNvPr id="3" name="Text Placeholder 2"/>
          <p:cNvSpPr>
            <a:spLocks noGrp="1"/>
          </p:cNvSpPr>
          <p:nvPr>
            <p:ph type="body" sz="half" idx="1"/>
          </p:nvPr>
        </p:nvSpPr>
        <p:spPr>
          <a:xfrm>
            <a:off x="328613" y="1941513"/>
            <a:ext cx="402748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8500" y="1941513"/>
            <a:ext cx="4029075"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41AA18-DC93-B34D-AEEB-9EBF7F750A1A}"/>
              </a:ext>
            </a:extLst>
          </p:cNvPr>
          <p:cNvSpPr>
            <a:spLocks noGrp="1"/>
          </p:cNvSpPr>
          <p:nvPr>
            <p:ph type="dt" sz="half" idx="10"/>
          </p:nvPr>
        </p:nvSpPr>
        <p:spPr>
          <a:xfrm>
            <a:off x="3433763" y="6343650"/>
            <a:ext cx="1905000" cy="457200"/>
          </a:xfrm>
        </p:spPr>
        <p:txBody>
          <a:bodyPr rtlCol="0"/>
          <a:lstStyle>
            <a:lvl1pPr fontAlgn="auto">
              <a:spcBef>
                <a:spcPts val="0"/>
              </a:spcBef>
              <a:spcAft>
                <a:spcPts val="0"/>
              </a:spcAft>
              <a:defRPr>
                <a:solidFill>
                  <a:schemeClr val="tx1">
                    <a:tint val="75000"/>
                  </a:schemeClr>
                </a:solidFill>
                <a:latin typeface="+mn-lt"/>
                <a:ea typeface="+mn-ea"/>
              </a:defRPr>
            </a:lvl1pPr>
          </a:lstStyle>
          <a:p>
            <a:pPr>
              <a:defRPr/>
            </a:pPr>
            <a:endParaRPr lang="en-US"/>
          </a:p>
        </p:txBody>
      </p:sp>
      <p:sp>
        <p:nvSpPr>
          <p:cNvPr id="6" name="Footer Placeholder 5">
            <a:extLst>
              <a:ext uri="{FF2B5EF4-FFF2-40B4-BE49-F238E27FC236}">
                <a16:creationId xmlns:a16="http://schemas.microsoft.com/office/drawing/2014/main" id="{8FC560EF-C477-B341-B093-71D331F6C876}"/>
              </a:ext>
            </a:extLst>
          </p:cNvPr>
          <p:cNvSpPr>
            <a:spLocks noGrp="1"/>
          </p:cNvSpPr>
          <p:nvPr>
            <p:ph type="ftr" sz="quarter" idx="11"/>
          </p:nvPr>
        </p:nvSpPr>
        <p:spPr>
          <a:xfrm>
            <a:off x="6108700" y="6343650"/>
            <a:ext cx="2895600" cy="457200"/>
          </a:xfrm>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E4E9798-EB68-F242-A877-168D56A797D1}"/>
              </a:ext>
            </a:extLst>
          </p:cNvPr>
          <p:cNvSpPr>
            <a:spLocks noGrp="1"/>
          </p:cNvSpPr>
          <p:nvPr>
            <p:ph type="sldNum" sz="quarter" idx="12"/>
          </p:nvPr>
        </p:nvSpPr>
        <p:spPr>
          <a:xfrm>
            <a:off x="146050" y="6361113"/>
            <a:ext cx="1905000" cy="457200"/>
          </a:xfrm>
        </p:spPr>
        <p:txBody>
          <a:bodyPr/>
          <a:lstStyle>
            <a:lvl1pPr>
              <a:defRPr/>
            </a:lvl1pPr>
          </a:lstStyle>
          <a:p>
            <a:fld id="{359F5C12-C276-6141-AC3A-27B5305C8CD8}" type="slidenum">
              <a:rPr lang="en-US" altLang="en-US"/>
              <a:pPr/>
              <a:t>‹#›</a:t>
            </a:fld>
            <a:endParaRPr lang="en-US" altLang="en-US"/>
          </a:p>
        </p:txBody>
      </p:sp>
    </p:spTree>
    <p:extLst>
      <p:ext uri="{BB962C8B-B14F-4D97-AF65-F5344CB8AC3E}">
        <p14:creationId xmlns:p14="http://schemas.microsoft.com/office/powerpoint/2010/main" val="204962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66C314-209D-B74C-B10B-CF3F22486A90}"/>
              </a:ext>
            </a:extLst>
          </p:cNvPr>
          <p:cNvSpPr>
            <a:spLocks noGrp="1"/>
          </p:cNvSpPr>
          <p:nvPr>
            <p:ph type="dt" sz="half" idx="10"/>
          </p:nvPr>
        </p:nvSpPr>
        <p:spPr/>
        <p:txBody>
          <a:bodyPr/>
          <a:lstStyle>
            <a:lvl1pPr>
              <a:defRPr/>
            </a:lvl1pPr>
          </a:lstStyle>
          <a:p>
            <a:fld id="{6AD6E095-3D8C-CB4B-98C5-A942A77A9623}" type="datetime1">
              <a:rPr lang="en-US" altLang="en-US"/>
              <a:pPr/>
              <a:t>1/26/21</a:t>
            </a:fld>
            <a:endParaRPr lang="en-US" altLang="en-US"/>
          </a:p>
        </p:txBody>
      </p:sp>
      <p:sp>
        <p:nvSpPr>
          <p:cNvPr id="5" name="Footer Placeholder 4">
            <a:extLst>
              <a:ext uri="{FF2B5EF4-FFF2-40B4-BE49-F238E27FC236}">
                <a16:creationId xmlns:a16="http://schemas.microsoft.com/office/drawing/2014/main" id="{40B65687-EE40-224D-A6E2-6D78B05462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5AE6666-1364-3644-91EC-A3F237315849}"/>
              </a:ext>
            </a:extLst>
          </p:cNvPr>
          <p:cNvSpPr>
            <a:spLocks noGrp="1"/>
          </p:cNvSpPr>
          <p:nvPr>
            <p:ph type="sldNum" sz="quarter" idx="12"/>
          </p:nvPr>
        </p:nvSpPr>
        <p:spPr/>
        <p:txBody>
          <a:bodyPr/>
          <a:lstStyle>
            <a:lvl1pPr>
              <a:defRPr/>
            </a:lvl1pPr>
          </a:lstStyle>
          <a:p>
            <a:fld id="{DEED625A-2CB6-E640-8C50-C4D6A528FC1F}" type="slidenum">
              <a:rPr lang="en-US" altLang="en-US"/>
              <a:pPr/>
              <a:t>‹#›</a:t>
            </a:fld>
            <a:endParaRPr lang="en-US" altLang="en-US"/>
          </a:p>
        </p:txBody>
      </p:sp>
    </p:spTree>
    <p:extLst>
      <p:ext uri="{BB962C8B-B14F-4D97-AF65-F5344CB8AC3E}">
        <p14:creationId xmlns:p14="http://schemas.microsoft.com/office/powerpoint/2010/main" val="1887034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64EA89-4652-7B46-9866-EC15E98209C3}"/>
              </a:ext>
            </a:extLst>
          </p:cNvPr>
          <p:cNvSpPr>
            <a:spLocks noGrp="1"/>
          </p:cNvSpPr>
          <p:nvPr>
            <p:ph type="dt" sz="half" idx="10"/>
          </p:nvPr>
        </p:nvSpPr>
        <p:spPr/>
        <p:txBody>
          <a:bodyPr/>
          <a:lstStyle>
            <a:lvl1pPr>
              <a:defRPr/>
            </a:lvl1pPr>
          </a:lstStyle>
          <a:p>
            <a:fld id="{509294A3-EAC1-AB44-80DB-F283251B1F90}" type="datetime1">
              <a:rPr lang="en-US" altLang="en-US"/>
              <a:pPr/>
              <a:t>1/26/21</a:t>
            </a:fld>
            <a:endParaRPr lang="en-US" altLang="en-US"/>
          </a:p>
        </p:txBody>
      </p:sp>
      <p:sp>
        <p:nvSpPr>
          <p:cNvPr id="5" name="Footer Placeholder 4">
            <a:extLst>
              <a:ext uri="{FF2B5EF4-FFF2-40B4-BE49-F238E27FC236}">
                <a16:creationId xmlns:a16="http://schemas.microsoft.com/office/drawing/2014/main" id="{7CC8A59D-A9B2-AE41-A342-210C31A0FD9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BDB4371-F935-6848-B255-F92FE9E7D07D}"/>
              </a:ext>
            </a:extLst>
          </p:cNvPr>
          <p:cNvSpPr>
            <a:spLocks noGrp="1"/>
          </p:cNvSpPr>
          <p:nvPr>
            <p:ph type="sldNum" sz="quarter" idx="12"/>
          </p:nvPr>
        </p:nvSpPr>
        <p:spPr/>
        <p:txBody>
          <a:bodyPr/>
          <a:lstStyle>
            <a:lvl1pPr>
              <a:defRPr/>
            </a:lvl1pPr>
          </a:lstStyle>
          <a:p>
            <a:fld id="{487BEA48-1749-9E40-8FCF-FFC4CA35243A}" type="slidenum">
              <a:rPr lang="en-US" altLang="en-US"/>
              <a:pPr/>
              <a:t>‹#›</a:t>
            </a:fld>
            <a:endParaRPr lang="en-US" altLang="en-US"/>
          </a:p>
        </p:txBody>
      </p:sp>
    </p:spTree>
    <p:extLst>
      <p:ext uri="{BB962C8B-B14F-4D97-AF65-F5344CB8AC3E}">
        <p14:creationId xmlns:p14="http://schemas.microsoft.com/office/powerpoint/2010/main" val="342585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5FA8CDC-214D-CC49-8221-B2A40B14D329}"/>
              </a:ext>
            </a:extLst>
          </p:cNvPr>
          <p:cNvSpPr>
            <a:spLocks noGrp="1"/>
          </p:cNvSpPr>
          <p:nvPr>
            <p:ph type="dt" sz="half" idx="10"/>
          </p:nvPr>
        </p:nvSpPr>
        <p:spPr/>
        <p:txBody>
          <a:bodyPr/>
          <a:lstStyle>
            <a:lvl1pPr>
              <a:defRPr/>
            </a:lvl1pPr>
          </a:lstStyle>
          <a:p>
            <a:fld id="{2C9A8C5D-D347-E74C-A856-A8B2E0D1EE4E}" type="datetime1">
              <a:rPr lang="en-US" altLang="en-US"/>
              <a:pPr/>
              <a:t>1/26/21</a:t>
            </a:fld>
            <a:endParaRPr lang="en-US" altLang="en-US"/>
          </a:p>
        </p:txBody>
      </p:sp>
      <p:sp>
        <p:nvSpPr>
          <p:cNvPr id="6" name="Footer Placeholder 4">
            <a:extLst>
              <a:ext uri="{FF2B5EF4-FFF2-40B4-BE49-F238E27FC236}">
                <a16:creationId xmlns:a16="http://schemas.microsoft.com/office/drawing/2014/main" id="{0FA398C8-7A24-4F43-A2E0-EE62570CDDA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6BA8DCB-89BA-694D-B110-F3D9DB895483}"/>
              </a:ext>
            </a:extLst>
          </p:cNvPr>
          <p:cNvSpPr>
            <a:spLocks noGrp="1"/>
          </p:cNvSpPr>
          <p:nvPr>
            <p:ph type="sldNum" sz="quarter" idx="12"/>
          </p:nvPr>
        </p:nvSpPr>
        <p:spPr/>
        <p:txBody>
          <a:bodyPr/>
          <a:lstStyle>
            <a:lvl1pPr>
              <a:defRPr/>
            </a:lvl1pPr>
          </a:lstStyle>
          <a:p>
            <a:fld id="{FC8E4D62-B986-D647-BDBB-313DDBB5FB63}" type="slidenum">
              <a:rPr lang="en-US" altLang="en-US"/>
              <a:pPr/>
              <a:t>‹#›</a:t>
            </a:fld>
            <a:endParaRPr lang="en-US" altLang="en-US"/>
          </a:p>
        </p:txBody>
      </p:sp>
    </p:spTree>
    <p:extLst>
      <p:ext uri="{BB962C8B-B14F-4D97-AF65-F5344CB8AC3E}">
        <p14:creationId xmlns:p14="http://schemas.microsoft.com/office/powerpoint/2010/main" val="34113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9E888A0-3128-414D-8A88-19A3643F6F50}"/>
              </a:ext>
            </a:extLst>
          </p:cNvPr>
          <p:cNvSpPr>
            <a:spLocks noGrp="1"/>
          </p:cNvSpPr>
          <p:nvPr>
            <p:ph type="dt" sz="half" idx="10"/>
          </p:nvPr>
        </p:nvSpPr>
        <p:spPr/>
        <p:txBody>
          <a:bodyPr/>
          <a:lstStyle>
            <a:lvl1pPr>
              <a:defRPr/>
            </a:lvl1pPr>
          </a:lstStyle>
          <a:p>
            <a:fld id="{98F85B15-3DBC-AF42-8E2A-0AEBA860E578}" type="datetime1">
              <a:rPr lang="en-US" altLang="en-US"/>
              <a:pPr/>
              <a:t>1/26/21</a:t>
            </a:fld>
            <a:endParaRPr lang="en-US" altLang="en-US"/>
          </a:p>
        </p:txBody>
      </p:sp>
      <p:sp>
        <p:nvSpPr>
          <p:cNvPr id="8" name="Footer Placeholder 4">
            <a:extLst>
              <a:ext uri="{FF2B5EF4-FFF2-40B4-BE49-F238E27FC236}">
                <a16:creationId xmlns:a16="http://schemas.microsoft.com/office/drawing/2014/main" id="{6F089AC0-CE48-784A-BBB1-8DFDD8B1D41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4A300B00-FFA9-C843-838F-6034C1CA3905}"/>
              </a:ext>
            </a:extLst>
          </p:cNvPr>
          <p:cNvSpPr>
            <a:spLocks noGrp="1"/>
          </p:cNvSpPr>
          <p:nvPr>
            <p:ph type="sldNum" sz="quarter" idx="12"/>
          </p:nvPr>
        </p:nvSpPr>
        <p:spPr/>
        <p:txBody>
          <a:bodyPr/>
          <a:lstStyle>
            <a:lvl1pPr>
              <a:defRPr/>
            </a:lvl1pPr>
          </a:lstStyle>
          <a:p>
            <a:fld id="{8992948F-DA8E-174D-8A74-9BC319298A3F}" type="slidenum">
              <a:rPr lang="en-US" altLang="en-US"/>
              <a:pPr/>
              <a:t>‹#›</a:t>
            </a:fld>
            <a:endParaRPr lang="en-US" altLang="en-US"/>
          </a:p>
        </p:txBody>
      </p:sp>
    </p:spTree>
    <p:extLst>
      <p:ext uri="{BB962C8B-B14F-4D97-AF65-F5344CB8AC3E}">
        <p14:creationId xmlns:p14="http://schemas.microsoft.com/office/powerpoint/2010/main" val="3799844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FE944BD-550F-8B43-89AC-4870ED2F3990}"/>
              </a:ext>
            </a:extLst>
          </p:cNvPr>
          <p:cNvSpPr>
            <a:spLocks noGrp="1"/>
          </p:cNvSpPr>
          <p:nvPr>
            <p:ph type="dt" sz="half" idx="10"/>
          </p:nvPr>
        </p:nvSpPr>
        <p:spPr/>
        <p:txBody>
          <a:bodyPr/>
          <a:lstStyle>
            <a:lvl1pPr>
              <a:defRPr/>
            </a:lvl1pPr>
          </a:lstStyle>
          <a:p>
            <a:fld id="{066549B5-CF1A-FD42-8B09-9E390C5FE562}" type="datetime1">
              <a:rPr lang="en-US" altLang="en-US"/>
              <a:pPr/>
              <a:t>1/26/21</a:t>
            </a:fld>
            <a:endParaRPr lang="en-US" altLang="en-US"/>
          </a:p>
        </p:txBody>
      </p:sp>
      <p:sp>
        <p:nvSpPr>
          <p:cNvPr id="4" name="Footer Placeholder 4">
            <a:extLst>
              <a:ext uri="{FF2B5EF4-FFF2-40B4-BE49-F238E27FC236}">
                <a16:creationId xmlns:a16="http://schemas.microsoft.com/office/drawing/2014/main" id="{8A3B5584-0A8B-C146-AB8E-2532A67E096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C5AFD47-5F55-C941-BE16-F8673B98CB94}"/>
              </a:ext>
            </a:extLst>
          </p:cNvPr>
          <p:cNvSpPr>
            <a:spLocks noGrp="1"/>
          </p:cNvSpPr>
          <p:nvPr>
            <p:ph type="sldNum" sz="quarter" idx="12"/>
          </p:nvPr>
        </p:nvSpPr>
        <p:spPr/>
        <p:txBody>
          <a:bodyPr/>
          <a:lstStyle>
            <a:lvl1pPr>
              <a:defRPr/>
            </a:lvl1pPr>
          </a:lstStyle>
          <a:p>
            <a:fld id="{BF93E25D-2C6E-144D-93B8-8CF622FD480B}" type="slidenum">
              <a:rPr lang="en-US" altLang="en-US"/>
              <a:pPr/>
              <a:t>‹#›</a:t>
            </a:fld>
            <a:endParaRPr lang="en-US" altLang="en-US"/>
          </a:p>
        </p:txBody>
      </p:sp>
    </p:spTree>
    <p:extLst>
      <p:ext uri="{BB962C8B-B14F-4D97-AF65-F5344CB8AC3E}">
        <p14:creationId xmlns:p14="http://schemas.microsoft.com/office/powerpoint/2010/main" val="423269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809499F-987F-2C4D-8DC0-A2F45BD9DEB5}"/>
              </a:ext>
            </a:extLst>
          </p:cNvPr>
          <p:cNvSpPr>
            <a:spLocks noGrp="1"/>
          </p:cNvSpPr>
          <p:nvPr>
            <p:ph type="dt" sz="half" idx="10"/>
          </p:nvPr>
        </p:nvSpPr>
        <p:spPr/>
        <p:txBody>
          <a:bodyPr/>
          <a:lstStyle>
            <a:lvl1pPr>
              <a:defRPr/>
            </a:lvl1pPr>
          </a:lstStyle>
          <a:p>
            <a:fld id="{EC5A3CD1-AB03-E44D-80E5-145C0CE41FCC}" type="datetime1">
              <a:rPr lang="en-US" altLang="en-US"/>
              <a:pPr/>
              <a:t>1/26/21</a:t>
            </a:fld>
            <a:endParaRPr lang="en-US" altLang="en-US"/>
          </a:p>
        </p:txBody>
      </p:sp>
      <p:sp>
        <p:nvSpPr>
          <p:cNvPr id="3" name="Footer Placeholder 4">
            <a:extLst>
              <a:ext uri="{FF2B5EF4-FFF2-40B4-BE49-F238E27FC236}">
                <a16:creationId xmlns:a16="http://schemas.microsoft.com/office/drawing/2014/main" id="{F9339173-44D5-5D4C-8B6C-87E6375B0BF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9E21230-0BA5-024A-9E47-3AD4E17F66D0}"/>
              </a:ext>
            </a:extLst>
          </p:cNvPr>
          <p:cNvSpPr>
            <a:spLocks noGrp="1"/>
          </p:cNvSpPr>
          <p:nvPr>
            <p:ph type="sldNum" sz="quarter" idx="12"/>
          </p:nvPr>
        </p:nvSpPr>
        <p:spPr/>
        <p:txBody>
          <a:bodyPr/>
          <a:lstStyle>
            <a:lvl1pPr>
              <a:defRPr/>
            </a:lvl1pPr>
          </a:lstStyle>
          <a:p>
            <a:fld id="{180C4837-D03D-9640-A5FC-FFF3D5F98D73}" type="slidenum">
              <a:rPr lang="en-US" altLang="en-US"/>
              <a:pPr/>
              <a:t>‹#›</a:t>
            </a:fld>
            <a:endParaRPr lang="en-US" altLang="en-US"/>
          </a:p>
        </p:txBody>
      </p:sp>
    </p:spTree>
    <p:extLst>
      <p:ext uri="{BB962C8B-B14F-4D97-AF65-F5344CB8AC3E}">
        <p14:creationId xmlns:p14="http://schemas.microsoft.com/office/powerpoint/2010/main" val="1609364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D504D6CB-232E-6E49-AB3A-60E8F1974F09}"/>
              </a:ext>
            </a:extLst>
          </p:cNvPr>
          <p:cNvSpPr>
            <a:spLocks noGrp="1"/>
          </p:cNvSpPr>
          <p:nvPr>
            <p:ph type="dt" sz="half" idx="10"/>
          </p:nvPr>
        </p:nvSpPr>
        <p:spPr/>
        <p:txBody>
          <a:bodyPr/>
          <a:lstStyle>
            <a:lvl1pPr>
              <a:defRPr/>
            </a:lvl1pPr>
          </a:lstStyle>
          <a:p>
            <a:fld id="{E322588B-42BF-BB4D-9A06-8AE6F8C237B1}" type="datetime1">
              <a:rPr lang="en-US" altLang="en-US"/>
              <a:pPr/>
              <a:t>1/26/21</a:t>
            </a:fld>
            <a:endParaRPr lang="en-US" altLang="en-US"/>
          </a:p>
        </p:txBody>
      </p:sp>
      <p:sp>
        <p:nvSpPr>
          <p:cNvPr id="6" name="Footer Placeholder 4">
            <a:extLst>
              <a:ext uri="{FF2B5EF4-FFF2-40B4-BE49-F238E27FC236}">
                <a16:creationId xmlns:a16="http://schemas.microsoft.com/office/drawing/2014/main" id="{AE63C9F0-E94D-F74C-9686-E30ACCDF481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46C7370-F8FB-2D41-A869-63D7DED9C08B}"/>
              </a:ext>
            </a:extLst>
          </p:cNvPr>
          <p:cNvSpPr>
            <a:spLocks noGrp="1"/>
          </p:cNvSpPr>
          <p:nvPr>
            <p:ph type="sldNum" sz="quarter" idx="12"/>
          </p:nvPr>
        </p:nvSpPr>
        <p:spPr/>
        <p:txBody>
          <a:bodyPr/>
          <a:lstStyle>
            <a:lvl1pPr>
              <a:defRPr/>
            </a:lvl1pPr>
          </a:lstStyle>
          <a:p>
            <a:fld id="{8520B4D5-DA46-8247-B479-0DE5E8E83503}" type="slidenum">
              <a:rPr lang="en-US" altLang="en-US"/>
              <a:pPr/>
              <a:t>‹#›</a:t>
            </a:fld>
            <a:endParaRPr lang="en-US" altLang="en-US"/>
          </a:p>
        </p:txBody>
      </p:sp>
    </p:spTree>
    <p:extLst>
      <p:ext uri="{BB962C8B-B14F-4D97-AF65-F5344CB8AC3E}">
        <p14:creationId xmlns:p14="http://schemas.microsoft.com/office/powerpoint/2010/main" val="3527930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825E0CE-97E8-664C-AD63-D1B3C0BF4329}"/>
              </a:ext>
            </a:extLst>
          </p:cNvPr>
          <p:cNvSpPr>
            <a:spLocks noGrp="1"/>
          </p:cNvSpPr>
          <p:nvPr>
            <p:ph type="dt" sz="half" idx="10"/>
          </p:nvPr>
        </p:nvSpPr>
        <p:spPr/>
        <p:txBody>
          <a:bodyPr/>
          <a:lstStyle>
            <a:lvl1pPr>
              <a:defRPr/>
            </a:lvl1pPr>
          </a:lstStyle>
          <a:p>
            <a:fld id="{AEF87C96-94DF-0A41-A85C-6A8F0E9FB8FC}" type="datetime1">
              <a:rPr lang="en-US" altLang="en-US"/>
              <a:pPr/>
              <a:t>1/26/21</a:t>
            </a:fld>
            <a:endParaRPr lang="en-US" altLang="en-US"/>
          </a:p>
        </p:txBody>
      </p:sp>
      <p:sp>
        <p:nvSpPr>
          <p:cNvPr id="6" name="Footer Placeholder 4">
            <a:extLst>
              <a:ext uri="{FF2B5EF4-FFF2-40B4-BE49-F238E27FC236}">
                <a16:creationId xmlns:a16="http://schemas.microsoft.com/office/drawing/2014/main" id="{F1AFB3CB-CFDC-9242-B6B2-C84018A7172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F18A42D-18F7-EE40-8E46-09B6906A9D16}"/>
              </a:ext>
            </a:extLst>
          </p:cNvPr>
          <p:cNvSpPr>
            <a:spLocks noGrp="1"/>
          </p:cNvSpPr>
          <p:nvPr>
            <p:ph type="sldNum" sz="quarter" idx="12"/>
          </p:nvPr>
        </p:nvSpPr>
        <p:spPr/>
        <p:txBody>
          <a:bodyPr/>
          <a:lstStyle>
            <a:lvl1pPr>
              <a:defRPr/>
            </a:lvl1pPr>
          </a:lstStyle>
          <a:p>
            <a:fld id="{DFA59A9E-0EA2-4F41-BAD5-A1F8113C863A}" type="slidenum">
              <a:rPr lang="en-US" altLang="en-US"/>
              <a:pPr/>
              <a:t>‹#›</a:t>
            </a:fld>
            <a:endParaRPr lang="en-US" altLang="en-US"/>
          </a:p>
        </p:txBody>
      </p:sp>
    </p:spTree>
    <p:extLst>
      <p:ext uri="{BB962C8B-B14F-4D97-AF65-F5344CB8AC3E}">
        <p14:creationId xmlns:p14="http://schemas.microsoft.com/office/powerpoint/2010/main" val="3962483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E54D871-375C-9349-BF1F-64E24458043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F8A5E55-610D-8343-85C7-6F2CC5DD5433}"/>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FB889E2-C795-6246-8831-1B561FE3D39B}"/>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anose="020F0502020204030204" pitchFamily="34" charset="0"/>
              </a:defRPr>
            </a:lvl1pPr>
          </a:lstStyle>
          <a:p>
            <a:fld id="{7D1C3B82-BC8A-944C-8BCB-6393E63F5382}" type="datetime1">
              <a:rPr lang="en-US" altLang="en-US"/>
              <a:pPr/>
              <a:t>1/26/21</a:t>
            </a:fld>
            <a:endParaRPr lang="en-US" altLang="en-US"/>
          </a:p>
        </p:txBody>
      </p:sp>
      <p:sp>
        <p:nvSpPr>
          <p:cNvPr id="5" name="Footer Placeholder 4">
            <a:extLst>
              <a:ext uri="{FF2B5EF4-FFF2-40B4-BE49-F238E27FC236}">
                <a16:creationId xmlns:a16="http://schemas.microsoft.com/office/drawing/2014/main" id="{F70CF666-66C5-2744-870D-7B5CE67942DB}"/>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4DAF93E5-A13C-014A-BD43-908EFCFD991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22A8427E-D6CF-2F48-AF84-2DA9E69CA1C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HESSys/RHESSys"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prstTxWarp prst="textNoShape">
              <a:avLst/>
            </a:prstTxWarp>
          </a:bodyPr>
          <a:lstStyle/>
          <a:p>
            <a:pPr fontAlgn="auto">
              <a:spcBef>
                <a:spcPts val="0"/>
              </a:spcBef>
              <a:spcAft>
                <a:spcPts val="0"/>
              </a:spcAft>
              <a:defRPr/>
            </a:pPr>
            <a:endParaRPr lang="en-US">
              <a:latin typeface="+mn-lt"/>
              <a:ea typeface="+mn-ea"/>
              <a:cs typeface="+mn-cs"/>
            </a:endParaRPr>
          </a:p>
        </p:txBody>
      </p:sp>
      <p:sp>
        <p:nvSpPr>
          <p:cNvPr id="12" name="Rectangle 11"/>
          <p:cNvSpPr>
            <a:spLocks/>
          </p:cNvSpPr>
          <p:nvPr/>
        </p:nvSpPr>
        <p:spPr bwMode="auto">
          <a:xfrm>
            <a:off x="0" y="1009650"/>
            <a:ext cx="9144000" cy="4838700"/>
          </a:xfrm>
          <a:prstGeom prst="rect">
            <a:avLst/>
          </a:prstGeom>
          <a:solidFill>
            <a:schemeClr val="accent5">
              <a:lumMod val="20000"/>
              <a:lumOff val="80000"/>
            </a:schemeClr>
          </a:solidFill>
          <a:ln w="47625">
            <a:solidFill>
              <a:srgbClr val="FFFFFF"/>
            </a:solidFill>
            <a:miter lim="800000"/>
            <a:headEnd/>
            <a:tailEnd/>
          </a:ln>
        </p:spPr>
        <p:txBody>
          <a:bodyPr lIns="0" tIns="0" rIns="0" bIns="0">
            <a:prstTxWarp prst="textNoShape">
              <a:avLst/>
            </a:prstTxWarp>
          </a:bodyPr>
          <a:lstStyle/>
          <a:p>
            <a:pPr fontAlgn="auto">
              <a:spcBef>
                <a:spcPts val="0"/>
              </a:spcBef>
              <a:spcAft>
                <a:spcPts val="0"/>
              </a:spcAft>
              <a:defRPr/>
            </a:pPr>
            <a:endParaRPr lang="en-US">
              <a:latin typeface="+mn-lt"/>
              <a:ea typeface="+mn-ea"/>
              <a:cs typeface="+mn-cs"/>
            </a:endParaRPr>
          </a:p>
        </p:txBody>
      </p:sp>
      <p:sp>
        <p:nvSpPr>
          <p:cNvPr id="14340" name="Title 8"/>
          <p:cNvSpPr>
            <a:spLocks noGrp="1"/>
          </p:cNvSpPr>
          <p:nvPr>
            <p:ph type="title"/>
          </p:nvPr>
        </p:nvSpPr>
        <p:spPr>
          <a:xfrm>
            <a:off x="0" y="0"/>
            <a:ext cx="9144000" cy="952500"/>
          </a:xfrm>
        </p:spPr>
        <p:txBody>
          <a:bodyPr>
            <a:normAutofit fontScale="90000"/>
          </a:bodyPr>
          <a:lstStyle/>
          <a:p>
            <a:pPr eaLnBrk="1" hangingPunct="1"/>
            <a:r>
              <a:rPr lang="en-US" sz="3200">
                <a:solidFill>
                  <a:srgbClr val="003D00"/>
                </a:solidFill>
                <a:latin typeface="Arial" pitchFamily="-65" charset="0"/>
                <a:ea typeface="Arial" pitchFamily="-65" charset="0"/>
                <a:cs typeface="Arial" pitchFamily="-65" charset="0"/>
              </a:rPr>
              <a:t>Regional Hydro-Ecologic Simulation System (RHESSys)</a:t>
            </a:r>
          </a:p>
        </p:txBody>
      </p:sp>
      <p:pic>
        <p:nvPicPr>
          <p:cNvPr id="14341" name="Picture 3" descr="rh_process_in_out"/>
          <p:cNvPicPr>
            <a:picLocks noChangeAspect="1" noChangeArrowheads="1"/>
          </p:cNvPicPr>
          <p:nvPr/>
        </p:nvPicPr>
        <p:blipFill>
          <a:blip r:embed="rId2"/>
          <a:srcRect r="15851" b="23936"/>
          <a:stretch>
            <a:fillRect/>
          </a:stretch>
        </p:blipFill>
        <p:spPr bwMode="auto">
          <a:xfrm>
            <a:off x="873125" y="1159193"/>
            <a:ext cx="7400925" cy="4449762"/>
          </a:xfrm>
          <a:prstGeom prst="rect">
            <a:avLst/>
          </a:prstGeom>
          <a:noFill/>
          <a:ln w="9525">
            <a:noFill/>
            <a:miter lim="800000"/>
            <a:headEnd/>
            <a:tailEnd/>
          </a:ln>
        </p:spPr>
      </p:pic>
      <p:sp>
        <p:nvSpPr>
          <p:cNvPr id="13" name="Rectangle 12"/>
          <p:cNvSpPr>
            <a:spLocks/>
          </p:cNvSpPr>
          <p:nvPr/>
        </p:nvSpPr>
        <p:spPr bwMode="auto">
          <a:xfrm>
            <a:off x="0" y="584835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prstTxWarp prst="textNoShape">
              <a:avLst/>
            </a:prstTxWarp>
          </a:bodyPr>
          <a:lstStyle/>
          <a:p>
            <a:pPr fontAlgn="auto">
              <a:spcBef>
                <a:spcPts val="0"/>
              </a:spcBef>
              <a:spcAft>
                <a:spcPts val="0"/>
              </a:spcAft>
              <a:defRPr/>
            </a:pPr>
            <a:endParaRPr lang="en-US">
              <a:latin typeface="+mn-lt"/>
              <a:ea typeface="+mn-ea"/>
              <a:cs typeface="+mn-cs"/>
            </a:endParaRPr>
          </a:p>
        </p:txBody>
      </p:sp>
      <p:grpSp>
        <p:nvGrpSpPr>
          <p:cNvPr id="2" name="Group 3"/>
          <p:cNvGrpSpPr>
            <a:grpSpLocks/>
          </p:cNvGrpSpPr>
          <p:nvPr/>
        </p:nvGrpSpPr>
        <p:grpSpPr bwMode="auto">
          <a:xfrm>
            <a:off x="7094538" y="1338263"/>
            <a:ext cx="817562" cy="822325"/>
            <a:chOff x="48" y="0"/>
            <a:chExt cx="748" cy="752"/>
          </a:xfrm>
        </p:grpSpPr>
        <p:pic>
          <p:nvPicPr>
            <p:cNvPr id="14346" name="Picture 4"/>
            <p:cNvPicPr>
              <a:picLocks noChangeArrowheads="1"/>
            </p:cNvPicPr>
            <p:nvPr/>
          </p:nvPicPr>
          <p:blipFill>
            <a:blip r:embed="rId3"/>
            <a:srcRect/>
            <a:stretch>
              <a:fillRect/>
            </a:stretch>
          </p:blipFill>
          <p:spPr bwMode="auto">
            <a:xfrm>
              <a:off x="48" y="0"/>
              <a:ext cx="748" cy="752"/>
            </a:xfrm>
            <a:prstGeom prst="rect">
              <a:avLst/>
            </a:prstGeom>
            <a:noFill/>
            <a:ln w="9525">
              <a:noFill/>
              <a:miter lim="800000"/>
              <a:headEnd/>
              <a:tailEnd/>
            </a:ln>
          </p:spPr>
        </p:pic>
        <p:sp>
          <p:nvSpPr>
            <p:cNvPr id="14347" name="AutoShape 5"/>
            <p:cNvSpPr>
              <a:spLocks/>
            </p:cNvSpPr>
            <p:nvPr/>
          </p:nvSpPr>
          <p:spPr bwMode="auto">
            <a:xfrm>
              <a:off x="56" y="4"/>
              <a:ext cx="727" cy="732"/>
            </a:xfrm>
            <a:prstGeom prst="triangle">
              <a:avLst>
                <a:gd name="adj" fmla="val 50000"/>
              </a:avLst>
            </a:prstGeom>
            <a:noFill/>
            <a:ln w="15875">
              <a:solidFill>
                <a:schemeClr val="tx1"/>
              </a:solidFill>
              <a:miter lim="800000"/>
              <a:headEnd/>
              <a:tailEnd/>
            </a:ln>
          </p:spPr>
          <p:txBody>
            <a:bodyPr lIns="0" tIns="0" rIns="0" bIns="0">
              <a:prstTxWarp prst="textNoShape">
                <a:avLst/>
              </a:prstTxWarp>
            </a:bodyPr>
            <a:lstStyle/>
            <a:p>
              <a:endParaRPr lang="en-US">
                <a:latin typeface="Calibri" pitchFamily="-65" charset="0"/>
              </a:endParaRPr>
            </a:p>
          </p:txBody>
        </p:sp>
      </p:grpSp>
      <p:sp>
        <p:nvSpPr>
          <p:cNvPr id="14344" name="Title 8"/>
          <p:cNvSpPr txBox="1">
            <a:spLocks/>
          </p:cNvSpPr>
          <p:nvPr/>
        </p:nvSpPr>
        <p:spPr bwMode="auto">
          <a:xfrm>
            <a:off x="0" y="5854700"/>
            <a:ext cx="9144000" cy="952500"/>
          </a:xfrm>
          <a:prstGeom prst="rect">
            <a:avLst/>
          </a:prstGeom>
          <a:noFill/>
          <a:ln w="9525">
            <a:noFill/>
            <a:miter lim="800000"/>
            <a:headEnd/>
            <a:tailEnd/>
          </a:ln>
        </p:spPr>
        <p:txBody>
          <a:bodyPr anchor="ctr">
            <a:prstTxWarp prst="textNoShape">
              <a:avLst/>
            </a:prstTxWarp>
          </a:bodyPr>
          <a:lstStyle/>
          <a:p>
            <a:pPr algn="ctr"/>
            <a:r>
              <a:rPr lang="en-US" sz="2400" dirty="0">
                <a:solidFill>
                  <a:srgbClr val="003D00"/>
                </a:solidFill>
                <a:ea typeface="Arial" pitchFamily="-65" charset="0"/>
                <a:cs typeface="Arial" pitchFamily="-65" charset="0"/>
              </a:rPr>
              <a:t>Ryan R Bart</a:t>
            </a:r>
          </a:p>
          <a:p>
            <a:pPr algn="ctr"/>
            <a:r>
              <a:rPr lang="en-US" dirty="0">
                <a:solidFill>
                  <a:srgbClr val="003D00"/>
                </a:solidFill>
                <a:ea typeface="Arial" pitchFamily="-65" charset="0"/>
                <a:cs typeface="Arial" pitchFamily="-65" charset="0"/>
              </a:rPr>
              <a:t>Sierra Nevada Research Institute</a:t>
            </a:r>
          </a:p>
          <a:p>
            <a:pPr algn="ctr"/>
            <a:r>
              <a:rPr lang="en-US" dirty="0">
                <a:solidFill>
                  <a:srgbClr val="003D00"/>
                </a:solidFill>
                <a:ea typeface="Arial" pitchFamily="-65" charset="0"/>
                <a:cs typeface="Arial" pitchFamily="-65" charset="0"/>
              </a:rPr>
              <a:t>University of California, Merced</a:t>
            </a:r>
            <a:endParaRPr lang="en-US" sz="2400" dirty="0">
              <a:solidFill>
                <a:srgbClr val="003D00"/>
              </a:solidFill>
              <a:ea typeface="Arial" pitchFamily="-65" charset="0"/>
              <a:cs typeface="Arial" pitchFamily="-65" charset="0"/>
            </a:endParaRPr>
          </a:p>
        </p:txBody>
      </p:sp>
    </p:spTree>
    <p:extLst>
      <p:ext uri="{BB962C8B-B14F-4D97-AF65-F5344CB8AC3E}">
        <p14:creationId xmlns:p14="http://schemas.microsoft.com/office/powerpoint/2010/main" val="3764443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8">
            <a:extLst>
              <a:ext uri="{FF2B5EF4-FFF2-40B4-BE49-F238E27FC236}">
                <a16:creationId xmlns:a16="http://schemas.microsoft.com/office/drawing/2014/main" id="{FE2D7153-E728-1640-93D2-CA269F78EE45}"/>
              </a:ext>
            </a:extLst>
          </p:cNvPr>
          <p:cNvGrpSpPr>
            <a:grpSpLocks/>
          </p:cNvGrpSpPr>
          <p:nvPr/>
        </p:nvGrpSpPr>
        <p:grpSpPr bwMode="auto">
          <a:xfrm>
            <a:off x="0" y="0"/>
            <a:ext cx="9144000" cy="6858000"/>
            <a:chOff x="0" y="0"/>
            <a:chExt cx="9144000" cy="6858000"/>
          </a:xfrm>
        </p:grpSpPr>
        <p:sp>
          <p:nvSpPr>
            <p:cNvPr id="10" name="Rectangle 9">
              <a:extLst>
                <a:ext uri="{FF2B5EF4-FFF2-40B4-BE49-F238E27FC236}">
                  <a16:creationId xmlns:a16="http://schemas.microsoft.com/office/drawing/2014/main" id="{DEC1EC2B-458F-3F4E-836D-BDB485773779}"/>
                </a:ext>
              </a:extLst>
            </p:cNvPr>
            <p:cNvSpPr>
              <a:spLocks/>
            </p:cNvSpPr>
            <p:nvPr/>
          </p:nvSpPr>
          <p:spPr bwMode="auto">
            <a:xfrm>
              <a:off x="0" y="0"/>
              <a:ext cx="1022350" cy="685800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11" name="Rectangle 10">
              <a:extLst>
                <a:ext uri="{FF2B5EF4-FFF2-40B4-BE49-F238E27FC236}">
                  <a16:creationId xmlns:a16="http://schemas.microsoft.com/office/drawing/2014/main" id="{03514990-C103-7545-802C-2FD00A5774D8}"/>
                </a:ext>
              </a:extLst>
            </p:cNvPr>
            <p:cNvSpPr>
              <a:spLocks/>
            </p:cNvSpPr>
            <p:nvPr/>
          </p:nvSpPr>
          <p:spPr bwMode="auto">
            <a:xfrm>
              <a:off x="1022350" y="0"/>
              <a:ext cx="8121650" cy="6858000"/>
            </a:xfrm>
            <a:prstGeom prst="rect">
              <a:avLst/>
            </a:prstGeom>
            <a:solidFill>
              <a:schemeClr val="accent5">
                <a:lumMod val="20000"/>
                <a:lumOff val="80000"/>
              </a:schemeClr>
            </a:solidFill>
            <a:ln w="47625">
              <a:solidFill>
                <a:schemeClr val="bg1"/>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29703" name="Group 8">
              <a:extLst>
                <a:ext uri="{FF2B5EF4-FFF2-40B4-BE49-F238E27FC236}">
                  <a16:creationId xmlns:a16="http://schemas.microsoft.com/office/drawing/2014/main" id="{105D0F56-DFD6-1E48-88EC-9AD3601D6655}"/>
                </a:ext>
              </a:extLst>
            </p:cNvPr>
            <p:cNvGrpSpPr>
              <a:grpSpLocks/>
            </p:cNvGrpSpPr>
            <p:nvPr/>
          </p:nvGrpSpPr>
          <p:grpSpPr bwMode="auto">
            <a:xfrm>
              <a:off x="73502" y="79495"/>
              <a:ext cx="867542" cy="873153"/>
              <a:chOff x="48" y="0"/>
              <a:chExt cx="748" cy="752"/>
            </a:xfrm>
          </p:grpSpPr>
          <p:pic>
            <p:nvPicPr>
              <p:cNvPr id="29705" name="Picture 9">
                <a:extLst>
                  <a:ext uri="{FF2B5EF4-FFF2-40B4-BE49-F238E27FC236}">
                    <a16:creationId xmlns:a16="http://schemas.microsoft.com/office/drawing/2014/main" id="{0D289332-1C0F-7241-AC68-FF37F72DD7A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6" name="AutoShape 5">
                <a:extLst>
                  <a:ext uri="{FF2B5EF4-FFF2-40B4-BE49-F238E27FC236}">
                    <a16:creationId xmlns:a16="http://schemas.microsoft.com/office/drawing/2014/main" id="{EC545E6C-D0C6-CB4B-8682-DCC1863973CD}"/>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pic>
          <p:nvPicPr>
            <p:cNvPr id="29704" name="Picture 6">
              <a:extLst>
                <a:ext uri="{FF2B5EF4-FFF2-40B4-BE49-F238E27FC236}">
                  <a16:creationId xmlns:a16="http://schemas.microsoft.com/office/drawing/2014/main" id="{AA141B97-0875-1F4E-86F9-D8D93EA8C6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 y="3953946"/>
              <a:ext cx="919487" cy="2821781"/>
            </a:xfrm>
            <a:prstGeom prst="rect">
              <a:avLst/>
            </a:prstGeom>
            <a:noFill/>
            <a:ln>
              <a:noFill/>
            </a:ln>
            <a:extLst>
              <a:ext uri="{909E8E84-426E-40DD-AFC4-6F175D3DCCD1}">
                <a14:hiddenFill xmlns:a14="http://schemas.microsoft.com/office/drawing/2010/main">
                  <a:solidFill>
                    <a:srgbClr val="FFFFFF">
                      <a:alpha val="69000"/>
                    </a:srgbClr>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699" name="Picture 7" descr="CarbStoraga.jpg">
            <a:extLst>
              <a:ext uri="{FF2B5EF4-FFF2-40B4-BE49-F238E27FC236}">
                <a16:creationId xmlns:a16="http://schemas.microsoft.com/office/drawing/2014/main" id="{1D0C0264-FEAF-C64E-BD53-197997082F37}"/>
              </a:ext>
            </a:extLst>
          </p:cNvPr>
          <p:cNvPicPr>
            <a:picLocks noChangeAspect="1"/>
          </p:cNvPicPr>
          <p:nvPr/>
        </p:nvPicPr>
        <p:blipFill>
          <a:blip r:embed="rId4">
            <a:extLst>
              <a:ext uri="{28A0092B-C50C-407E-A947-70E740481C1C}">
                <a14:useLocalDpi xmlns:a14="http://schemas.microsoft.com/office/drawing/2010/main" val="0"/>
              </a:ext>
            </a:extLst>
          </a:blip>
          <a:srcRect l="10088" t="2621" r="11562" b="12122"/>
          <a:stretch>
            <a:fillRect/>
          </a:stretch>
        </p:blipFill>
        <p:spPr bwMode="auto">
          <a:xfrm>
            <a:off x="1546225" y="1047750"/>
            <a:ext cx="6972300" cy="5691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700" name="TextBox 8">
            <a:extLst>
              <a:ext uri="{FF2B5EF4-FFF2-40B4-BE49-F238E27FC236}">
                <a16:creationId xmlns:a16="http://schemas.microsoft.com/office/drawing/2014/main" id="{82BF2446-6F5B-104B-9EB4-3346B63962FA}"/>
              </a:ext>
            </a:extLst>
          </p:cNvPr>
          <p:cNvSpPr txBox="1">
            <a:spLocks noChangeArrowheads="1"/>
          </p:cNvSpPr>
          <p:nvPr/>
        </p:nvSpPr>
        <p:spPr bwMode="auto">
          <a:xfrm>
            <a:off x="1066800" y="4763"/>
            <a:ext cx="80772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Allocation to and use of non-structural carbohydrate storage (NSC) </a:t>
            </a:r>
          </a:p>
          <a:p>
            <a:pPr algn="ctr" eaLnBrk="1" hangingPunct="1"/>
            <a:r>
              <a:rPr lang="en-US" altLang="en-US" sz="2000"/>
              <a:t>Two new parameters:</a:t>
            </a:r>
            <a:br>
              <a:rPr lang="en-US" altLang="en-US" sz="2000"/>
            </a:br>
            <a:r>
              <a:rPr lang="en-US" altLang="en-US" sz="2000"/>
              <a:t>(</a:t>
            </a:r>
            <a:r>
              <a:rPr lang="en-US" altLang="en-US" sz="2000" i="1"/>
              <a:t>NSC/NPP </a:t>
            </a:r>
            <a:r>
              <a:rPr lang="en-US" altLang="en-US" sz="2000"/>
              <a:t>proportion of NPP allocation to NSC; </a:t>
            </a:r>
            <a:r>
              <a:rPr lang="en-US" altLang="en-US" sz="2000" i="1"/>
              <a:t>minL/ABC</a:t>
            </a:r>
            <a:r>
              <a:rPr lang="en-US" altLang="en-US" sz="200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D0C67E0A-4DF4-AC46-8792-D638EE1D2398}"/>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7827C7F8-5715-934E-9C38-DCFC64463F5A}"/>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sp>
          <p:nvSpPr>
            <p:cNvPr id="5" name="Rectangle 2">
              <a:extLst>
                <a:ext uri="{FF2B5EF4-FFF2-40B4-BE49-F238E27FC236}">
                  <a16:creationId xmlns:a16="http://schemas.microsoft.com/office/drawing/2014/main" id="{B124F0A9-AB59-8C4E-BBED-F1636D4E56D0}"/>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grpSp>
          <p:nvGrpSpPr>
            <p:cNvPr id="28679" name="Group 3">
              <a:extLst>
                <a:ext uri="{FF2B5EF4-FFF2-40B4-BE49-F238E27FC236}">
                  <a16:creationId xmlns:a16="http://schemas.microsoft.com/office/drawing/2014/main" id="{5D968328-7EC4-914B-A08A-F4E65F2E1166}"/>
                </a:ext>
              </a:extLst>
            </p:cNvPr>
            <p:cNvGrpSpPr>
              <a:grpSpLocks/>
            </p:cNvGrpSpPr>
            <p:nvPr/>
          </p:nvGrpSpPr>
          <p:grpSpPr bwMode="auto">
            <a:xfrm>
              <a:off x="121422" y="79488"/>
              <a:ext cx="867542" cy="873071"/>
              <a:chOff x="48" y="0"/>
              <a:chExt cx="748" cy="752"/>
            </a:xfrm>
          </p:grpSpPr>
          <p:pic>
            <p:nvPicPr>
              <p:cNvPr id="28680" name="Picture 4">
                <a:extLst>
                  <a:ext uri="{FF2B5EF4-FFF2-40B4-BE49-F238E27FC236}">
                    <a16:creationId xmlns:a16="http://schemas.microsoft.com/office/drawing/2014/main" id="{6F976260-01F2-B045-8B25-ABDDA017B2B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AutoShape 5">
                <a:extLst>
                  <a:ext uri="{FF2B5EF4-FFF2-40B4-BE49-F238E27FC236}">
                    <a16:creationId xmlns:a16="http://schemas.microsoft.com/office/drawing/2014/main" id="{BF8FEA6B-9788-EA42-8C85-56081DAEFB60}"/>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28675" name="Title 8">
            <a:extLst>
              <a:ext uri="{FF2B5EF4-FFF2-40B4-BE49-F238E27FC236}">
                <a16:creationId xmlns:a16="http://schemas.microsoft.com/office/drawing/2014/main" id="{A07DB276-162B-7D48-9F43-4254BD73F61C}"/>
              </a:ext>
            </a:extLst>
          </p:cNvPr>
          <p:cNvSpPr txBox="1">
            <a:spLocks/>
          </p:cNvSpPr>
          <p:nvPr/>
        </p:nvSpPr>
        <p:spPr bwMode="auto">
          <a:xfrm>
            <a:off x="91440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cs typeface="Arial" panose="020B0604020202020204" pitchFamily="34" charset="0"/>
              </a:rPr>
              <a:t>Calibrated soil drainage parameters</a:t>
            </a:r>
          </a:p>
        </p:txBody>
      </p:sp>
      <p:pic>
        <p:nvPicPr>
          <p:cNvPr id="28676" name="Picture 1" descr="soil_horizon.jpg">
            <a:extLst>
              <a:ext uri="{FF2B5EF4-FFF2-40B4-BE49-F238E27FC236}">
                <a16:creationId xmlns:a16="http://schemas.microsoft.com/office/drawing/2014/main" id="{96ADBCBE-E354-D946-83F7-9A8299BE58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075" y="1125538"/>
            <a:ext cx="7181850" cy="5616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D0C67E0A-4DF4-AC46-8792-D638EE1D2398}"/>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7827C7F8-5715-934E-9C38-DCFC64463F5A}"/>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sp>
          <p:nvSpPr>
            <p:cNvPr id="5" name="Rectangle 2">
              <a:extLst>
                <a:ext uri="{FF2B5EF4-FFF2-40B4-BE49-F238E27FC236}">
                  <a16:creationId xmlns:a16="http://schemas.microsoft.com/office/drawing/2014/main" id="{B124F0A9-AB59-8C4E-BBED-F1636D4E56D0}"/>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grpSp>
          <p:nvGrpSpPr>
            <p:cNvPr id="28679" name="Group 3">
              <a:extLst>
                <a:ext uri="{FF2B5EF4-FFF2-40B4-BE49-F238E27FC236}">
                  <a16:creationId xmlns:a16="http://schemas.microsoft.com/office/drawing/2014/main" id="{5D968328-7EC4-914B-A08A-F4E65F2E1166}"/>
                </a:ext>
              </a:extLst>
            </p:cNvPr>
            <p:cNvGrpSpPr>
              <a:grpSpLocks/>
            </p:cNvGrpSpPr>
            <p:nvPr/>
          </p:nvGrpSpPr>
          <p:grpSpPr bwMode="auto">
            <a:xfrm>
              <a:off x="121422" y="79488"/>
              <a:ext cx="867542" cy="873071"/>
              <a:chOff x="48" y="0"/>
              <a:chExt cx="748" cy="752"/>
            </a:xfrm>
          </p:grpSpPr>
          <p:pic>
            <p:nvPicPr>
              <p:cNvPr id="28680" name="Picture 4">
                <a:extLst>
                  <a:ext uri="{FF2B5EF4-FFF2-40B4-BE49-F238E27FC236}">
                    <a16:creationId xmlns:a16="http://schemas.microsoft.com/office/drawing/2014/main" id="{6F976260-01F2-B045-8B25-ABDDA017B2B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AutoShape 5">
                <a:extLst>
                  <a:ext uri="{FF2B5EF4-FFF2-40B4-BE49-F238E27FC236}">
                    <a16:creationId xmlns:a16="http://schemas.microsoft.com/office/drawing/2014/main" id="{BF8FEA6B-9788-EA42-8C85-56081DAEFB60}"/>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28675" name="Title 8">
            <a:extLst>
              <a:ext uri="{FF2B5EF4-FFF2-40B4-BE49-F238E27FC236}">
                <a16:creationId xmlns:a16="http://schemas.microsoft.com/office/drawing/2014/main" id="{A07DB276-162B-7D48-9F43-4254BD73F61C}"/>
              </a:ext>
            </a:extLst>
          </p:cNvPr>
          <p:cNvSpPr txBox="1">
            <a:spLocks/>
          </p:cNvSpPr>
          <p:nvPr/>
        </p:nvSpPr>
        <p:spPr bwMode="auto">
          <a:xfrm>
            <a:off x="91440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sz="3200" dirty="0">
                <a:solidFill>
                  <a:srgbClr val="000000"/>
                </a:solidFill>
                <a:latin typeface="Geneva"/>
                <a:cs typeface="Geneva"/>
              </a:rPr>
              <a:t>Coupled </a:t>
            </a:r>
            <a:r>
              <a:rPr lang="en-US" sz="3200" dirty="0" err="1">
                <a:solidFill>
                  <a:srgbClr val="000000"/>
                </a:solidFill>
                <a:latin typeface="Geneva"/>
                <a:cs typeface="Geneva"/>
              </a:rPr>
              <a:t>RHESSys-WMFire</a:t>
            </a:r>
            <a:endParaRPr lang="en-US" altLang="en-US" sz="3200" dirty="0">
              <a:solidFill>
                <a:srgbClr val="003D00"/>
              </a:solidFill>
              <a:cs typeface="Arial" panose="020B0604020202020204" pitchFamily="34" charset="0"/>
            </a:endParaRPr>
          </a:p>
        </p:txBody>
      </p:sp>
      <p:sp>
        <p:nvSpPr>
          <p:cNvPr id="10" name="Content Placeholder 4">
            <a:extLst>
              <a:ext uri="{FF2B5EF4-FFF2-40B4-BE49-F238E27FC236}">
                <a16:creationId xmlns:a16="http://schemas.microsoft.com/office/drawing/2014/main" id="{200A9325-CA6E-1849-B366-5F200905690F}"/>
              </a:ext>
            </a:extLst>
          </p:cNvPr>
          <p:cNvSpPr txBox="1">
            <a:spLocks/>
          </p:cNvSpPr>
          <p:nvPr/>
        </p:nvSpPr>
        <p:spPr>
          <a:xfrm>
            <a:off x="457200" y="1600200"/>
            <a:ext cx="4038600" cy="4525963"/>
          </a:xfrm>
          <a:prstGeom prst="rect">
            <a:avLst/>
          </a:prstGeom>
        </p:spPr>
        <p:txBody>
          <a:bodyPr>
            <a:normAutofit lnSpcReduction="10000"/>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latin typeface="Geneva"/>
                <a:cs typeface="Geneva"/>
              </a:rPr>
              <a:t>Ecohydrologic model, RHESSys, which is a distributed, mechanistic model of carbon and water cycling.</a:t>
            </a:r>
          </a:p>
          <a:p>
            <a:r>
              <a:rPr lang="en-US" sz="2400">
                <a:latin typeface="Geneva"/>
                <a:cs typeface="Geneva"/>
              </a:rPr>
              <a:t>Dynamically incorporate wildfire into an ecohydrology model, such that </a:t>
            </a:r>
            <a:r>
              <a:rPr lang="en-US" sz="2400">
                <a:latin typeface="Geneva"/>
                <a:ea typeface="Tahoma" panose="020B0604030504040204" pitchFamily="34" charset="0"/>
                <a:cs typeface="Geneva"/>
              </a:rPr>
              <a:t>fire model affects, and is affected by, ecohydrologic model projections.</a:t>
            </a:r>
            <a:endParaRPr lang="en-US" sz="2400">
              <a:latin typeface="Geneva"/>
              <a:cs typeface="Geneva"/>
            </a:endParaRPr>
          </a:p>
          <a:p>
            <a:endParaRPr lang="en-US" sz="2400">
              <a:latin typeface="Geneva"/>
              <a:cs typeface="Geneva"/>
            </a:endParaRPr>
          </a:p>
          <a:p>
            <a:endParaRPr lang="en-US" sz="2400" dirty="0">
              <a:latin typeface="Geneva"/>
              <a:cs typeface="Geneva"/>
            </a:endParaRPr>
          </a:p>
        </p:txBody>
      </p:sp>
      <p:graphicFrame>
        <p:nvGraphicFramePr>
          <p:cNvPr id="11" name="Diagram 10">
            <a:extLst>
              <a:ext uri="{FF2B5EF4-FFF2-40B4-BE49-F238E27FC236}">
                <a16:creationId xmlns:a16="http://schemas.microsoft.com/office/drawing/2014/main" id="{62F7FA73-7129-1041-B1E4-BCC8FDF8785C}"/>
              </a:ext>
            </a:extLst>
          </p:cNvPr>
          <p:cNvGraphicFramePr/>
          <p:nvPr/>
        </p:nvGraphicFramePr>
        <p:xfrm>
          <a:off x="5233117" y="2177255"/>
          <a:ext cx="3216448" cy="2818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8831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D0C67E0A-4DF4-AC46-8792-D638EE1D2398}"/>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7827C7F8-5715-934E-9C38-DCFC64463F5A}"/>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sp>
          <p:nvSpPr>
            <p:cNvPr id="5" name="Rectangle 2">
              <a:extLst>
                <a:ext uri="{FF2B5EF4-FFF2-40B4-BE49-F238E27FC236}">
                  <a16:creationId xmlns:a16="http://schemas.microsoft.com/office/drawing/2014/main" id="{B124F0A9-AB59-8C4E-BBED-F1636D4E56D0}"/>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grpSp>
          <p:nvGrpSpPr>
            <p:cNvPr id="28679" name="Group 3">
              <a:extLst>
                <a:ext uri="{FF2B5EF4-FFF2-40B4-BE49-F238E27FC236}">
                  <a16:creationId xmlns:a16="http://schemas.microsoft.com/office/drawing/2014/main" id="{5D968328-7EC4-914B-A08A-F4E65F2E1166}"/>
                </a:ext>
              </a:extLst>
            </p:cNvPr>
            <p:cNvGrpSpPr>
              <a:grpSpLocks/>
            </p:cNvGrpSpPr>
            <p:nvPr/>
          </p:nvGrpSpPr>
          <p:grpSpPr bwMode="auto">
            <a:xfrm>
              <a:off x="121422" y="79488"/>
              <a:ext cx="867542" cy="873071"/>
              <a:chOff x="48" y="0"/>
              <a:chExt cx="748" cy="752"/>
            </a:xfrm>
          </p:grpSpPr>
          <p:pic>
            <p:nvPicPr>
              <p:cNvPr id="28680" name="Picture 4">
                <a:extLst>
                  <a:ext uri="{FF2B5EF4-FFF2-40B4-BE49-F238E27FC236}">
                    <a16:creationId xmlns:a16="http://schemas.microsoft.com/office/drawing/2014/main" id="{6F976260-01F2-B045-8B25-ABDDA017B2B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AutoShape 5">
                <a:extLst>
                  <a:ext uri="{FF2B5EF4-FFF2-40B4-BE49-F238E27FC236}">
                    <a16:creationId xmlns:a16="http://schemas.microsoft.com/office/drawing/2014/main" id="{BF8FEA6B-9788-EA42-8C85-56081DAEFB60}"/>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28675" name="Title 8">
            <a:extLst>
              <a:ext uri="{FF2B5EF4-FFF2-40B4-BE49-F238E27FC236}">
                <a16:creationId xmlns:a16="http://schemas.microsoft.com/office/drawing/2014/main" id="{A07DB276-162B-7D48-9F43-4254BD73F61C}"/>
              </a:ext>
            </a:extLst>
          </p:cNvPr>
          <p:cNvSpPr txBox="1">
            <a:spLocks/>
          </p:cNvSpPr>
          <p:nvPr/>
        </p:nvSpPr>
        <p:spPr bwMode="auto">
          <a:xfrm>
            <a:off x="91440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sz="3200" dirty="0">
                <a:solidFill>
                  <a:srgbClr val="000000"/>
                </a:solidFill>
                <a:latin typeface="Geneva"/>
                <a:cs typeface="Geneva"/>
              </a:rPr>
              <a:t>Fire Spread Model (</a:t>
            </a:r>
            <a:r>
              <a:rPr lang="en-US" sz="3200" dirty="0" err="1">
                <a:solidFill>
                  <a:srgbClr val="000000"/>
                </a:solidFill>
                <a:latin typeface="Geneva"/>
                <a:cs typeface="Geneva"/>
              </a:rPr>
              <a:t>WMFire</a:t>
            </a:r>
            <a:r>
              <a:rPr lang="en-US" sz="3200" dirty="0">
                <a:solidFill>
                  <a:srgbClr val="000000"/>
                </a:solidFill>
                <a:latin typeface="Geneva"/>
                <a:cs typeface="Geneva"/>
              </a:rPr>
              <a:t>)</a:t>
            </a:r>
          </a:p>
        </p:txBody>
      </p:sp>
      <p:sp>
        <p:nvSpPr>
          <p:cNvPr id="12" name="Content Placeholder 2">
            <a:extLst>
              <a:ext uri="{FF2B5EF4-FFF2-40B4-BE49-F238E27FC236}">
                <a16:creationId xmlns:a16="http://schemas.microsoft.com/office/drawing/2014/main" id="{E66EC0E5-D326-E34F-9C5B-BB88612144ED}"/>
              </a:ext>
            </a:extLst>
          </p:cNvPr>
          <p:cNvSpPr txBox="1">
            <a:spLocks/>
          </p:cNvSpPr>
          <p:nvPr/>
        </p:nvSpPr>
        <p:spPr>
          <a:xfrm>
            <a:off x="480336" y="5506697"/>
            <a:ext cx="8333752" cy="882419"/>
          </a:xfrm>
          <a:prstGeom prst="rect">
            <a:avLst/>
          </a:prstGeom>
        </p:spPr>
        <p:txBody>
          <a:bodyPr>
            <a:normAutofit fontScale="85000"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dirty="0">
                <a:latin typeface="Geneva"/>
                <a:ea typeface="Tahoma" panose="020B0604030504040204" pitchFamily="34" charset="0"/>
                <a:cs typeface="Geneva"/>
              </a:rPr>
              <a:t>Matches language of RHESSys and has level of complexity commensurate with the data uncertainty of projections.</a:t>
            </a:r>
          </a:p>
        </p:txBody>
      </p:sp>
      <p:graphicFrame>
        <p:nvGraphicFramePr>
          <p:cNvPr id="13" name="Diagram 12">
            <a:extLst>
              <a:ext uri="{FF2B5EF4-FFF2-40B4-BE49-F238E27FC236}">
                <a16:creationId xmlns:a16="http://schemas.microsoft.com/office/drawing/2014/main" id="{999EC3DD-92A1-E54E-85A5-24A0FA0B02DD}"/>
              </a:ext>
            </a:extLst>
          </p:cNvPr>
          <p:cNvGraphicFramePr/>
          <p:nvPr/>
        </p:nvGraphicFramePr>
        <p:xfrm>
          <a:off x="5288937" y="2153367"/>
          <a:ext cx="3216448" cy="2818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a:extLst>
              <a:ext uri="{FF2B5EF4-FFF2-40B4-BE49-F238E27FC236}">
                <a16:creationId xmlns:a16="http://schemas.microsoft.com/office/drawing/2014/main" id="{208B4885-643F-4848-B59E-840D17E08E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705" y="1994813"/>
            <a:ext cx="3971146" cy="2977418"/>
          </a:xfrm>
          <a:prstGeom prst="rect">
            <a:avLst/>
          </a:prstGeom>
          <a:ln w="38100" cmpd="sng">
            <a:noFill/>
          </a:ln>
        </p:spPr>
      </p:pic>
    </p:spTree>
    <p:extLst>
      <p:ext uri="{BB962C8B-B14F-4D97-AF65-F5344CB8AC3E}">
        <p14:creationId xmlns:p14="http://schemas.microsoft.com/office/powerpoint/2010/main" val="1485561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D0C67E0A-4DF4-AC46-8792-D638EE1D2398}"/>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7827C7F8-5715-934E-9C38-DCFC64463F5A}"/>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sp>
          <p:nvSpPr>
            <p:cNvPr id="5" name="Rectangle 2">
              <a:extLst>
                <a:ext uri="{FF2B5EF4-FFF2-40B4-BE49-F238E27FC236}">
                  <a16:creationId xmlns:a16="http://schemas.microsoft.com/office/drawing/2014/main" id="{B124F0A9-AB59-8C4E-BBED-F1636D4E56D0}"/>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grpSp>
          <p:nvGrpSpPr>
            <p:cNvPr id="28679" name="Group 3">
              <a:extLst>
                <a:ext uri="{FF2B5EF4-FFF2-40B4-BE49-F238E27FC236}">
                  <a16:creationId xmlns:a16="http://schemas.microsoft.com/office/drawing/2014/main" id="{5D968328-7EC4-914B-A08A-F4E65F2E1166}"/>
                </a:ext>
              </a:extLst>
            </p:cNvPr>
            <p:cNvGrpSpPr>
              <a:grpSpLocks/>
            </p:cNvGrpSpPr>
            <p:nvPr/>
          </p:nvGrpSpPr>
          <p:grpSpPr bwMode="auto">
            <a:xfrm>
              <a:off x="121422" y="79488"/>
              <a:ext cx="867542" cy="873071"/>
              <a:chOff x="48" y="0"/>
              <a:chExt cx="748" cy="752"/>
            </a:xfrm>
          </p:grpSpPr>
          <p:pic>
            <p:nvPicPr>
              <p:cNvPr id="28680" name="Picture 4">
                <a:extLst>
                  <a:ext uri="{FF2B5EF4-FFF2-40B4-BE49-F238E27FC236}">
                    <a16:creationId xmlns:a16="http://schemas.microsoft.com/office/drawing/2014/main" id="{6F976260-01F2-B045-8B25-ABDDA017B2B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AutoShape 5">
                <a:extLst>
                  <a:ext uri="{FF2B5EF4-FFF2-40B4-BE49-F238E27FC236}">
                    <a16:creationId xmlns:a16="http://schemas.microsoft.com/office/drawing/2014/main" id="{BF8FEA6B-9788-EA42-8C85-56081DAEFB60}"/>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28675" name="Title 8">
            <a:extLst>
              <a:ext uri="{FF2B5EF4-FFF2-40B4-BE49-F238E27FC236}">
                <a16:creationId xmlns:a16="http://schemas.microsoft.com/office/drawing/2014/main" id="{A07DB276-162B-7D48-9F43-4254BD73F61C}"/>
              </a:ext>
            </a:extLst>
          </p:cNvPr>
          <p:cNvSpPr txBox="1">
            <a:spLocks/>
          </p:cNvSpPr>
          <p:nvPr/>
        </p:nvSpPr>
        <p:spPr bwMode="auto">
          <a:xfrm>
            <a:off x="91440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sz="3200" dirty="0">
                <a:solidFill>
                  <a:srgbClr val="000000"/>
                </a:solidFill>
                <a:latin typeface="Geneva"/>
                <a:cs typeface="Geneva"/>
              </a:rPr>
              <a:t>Fire Spread Model</a:t>
            </a:r>
            <a:endParaRPr lang="en-US" altLang="en-US" sz="3200" dirty="0">
              <a:solidFill>
                <a:srgbClr val="003D00"/>
              </a:solidFill>
              <a:cs typeface="Arial" panose="020B0604020202020204" pitchFamily="34" charset="0"/>
            </a:endParaRPr>
          </a:p>
        </p:txBody>
      </p:sp>
      <p:sp>
        <p:nvSpPr>
          <p:cNvPr id="9" name="Content Placeholder 8">
            <a:extLst>
              <a:ext uri="{FF2B5EF4-FFF2-40B4-BE49-F238E27FC236}">
                <a16:creationId xmlns:a16="http://schemas.microsoft.com/office/drawing/2014/main" id="{BA442752-F0DB-6542-A705-1D8CF02804E5}"/>
              </a:ext>
            </a:extLst>
          </p:cNvPr>
          <p:cNvSpPr txBox="1">
            <a:spLocks/>
          </p:cNvSpPr>
          <p:nvPr/>
        </p:nvSpPr>
        <p:spPr>
          <a:xfrm>
            <a:off x="670110" y="1447800"/>
            <a:ext cx="3638870" cy="4572000"/>
          </a:xfrm>
          <a:prstGeom prst="rect">
            <a:avLst/>
          </a:prstGeom>
        </p:spPr>
        <p:txBody>
          <a:bodyPr>
            <a:normAutofit fontScale="92500" lnSpcReduction="20000"/>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a:latin typeface="Geneva"/>
                <a:cs typeface="Geneva"/>
              </a:rPr>
              <a:t>Stochastic fire spread based on…</a:t>
            </a:r>
          </a:p>
          <a:p>
            <a:pPr lvl="1"/>
            <a:r>
              <a:rPr lang="en-US">
                <a:latin typeface="Geneva"/>
                <a:cs typeface="Geneva"/>
              </a:rPr>
              <a:t>Fuel load</a:t>
            </a:r>
          </a:p>
          <a:p>
            <a:pPr lvl="1"/>
            <a:r>
              <a:rPr lang="en-US">
                <a:latin typeface="Geneva"/>
                <a:cs typeface="Geneva"/>
              </a:rPr>
              <a:t>Moisture</a:t>
            </a:r>
          </a:p>
          <a:p>
            <a:pPr lvl="1"/>
            <a:r>
              <a:rPr lang="en-US">
                <a:latin typeface="Geneva"/>
                <a:cs typeface="Geneva"/>
              </a:rPr>
              <a:t>Wind</a:t>
            </a:r>
          </a:p>
          <a:p>
            <a:pPr lvl="1"/>
            <a:r>
              <a:rPr lang="en-US">
                <a:latin typeface="Geneva"/>
                <a:cs typeface="Geneva"/>
              </a:rPr>
              <a:t>Slope</a:t>
            </a:r>
          </a:p>
          <a:p>
            <a:pPr marL="0" indent="0">
              <a:buFont typeface="Arial" panose="020B0604020202020204" pitchFamily="34" charset="0"/>
              <a:buNone/>
            </a:pPr>
            <a:r>
              <a:rPr lang="en-US" sz="2400">
                <a:latin typeface="Geneva"/>
                <a:cs typeface="Geneva"/>
              </a:rPr>
              <a:t>Output</a:t>
            </a:r>
          </a:p>
          <a:p>
            <a:pPr lvl="1"/>
            <a:r>
              <a:rPr lang="en-US">
                <a:latin typeface="Geneva"/>
                <a:cs typeface="Geneva"/>
              </a:rPr>
              <a:t>Map of fire spread</a:t>
            </a:r>
          </a:p>
          <a:p>
            <a:pPr lvl="1"/>
            <a:r>
              <a:rPr lang="en-US">
                <a:latin typeface="Geneva"/>
                <a:cs typeface="Geneva"/>
              </a:rPr>
              <a:t>Measure of understory fire intensity.</a:t>
            </a:r>
            <a:endParaRPr lang="en-US" dirty="0">
              <a:latin typeface="Geneva"/>
              <a:cs typeface="Geneva"/>
            </a:endParaRPr>
          </a:p>
        </p:txBody>
      </p:sp>
      <p:pic>
        <p:nvPicPr>
          <p:cNvPr id="10" name="Picture 9">
            <a:extLst>
              <a:ext uri="{FF2B5EF4-FFF2-40B4-BE49-F238E27FC236}">
                <a16:creationId xmlns:a16="http://schemas.microsoft.com/office/drawing/2014/main" id="{F2C4682D-7AAC-FB4F-AD49-F3A24D459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824" y="1847492"/>
            <a:ext cx="4481888" cy="3357619"/>
          </a:xfrm>
          <a:prstGeom prst="rect">
            <a:avLst/>
          </a:prstGeom>
        </p:spPr>
      </p:pic>
      <p:sp>
        <p:nvSpPr>
          <p:cNvPr id="11" name="TextBox 10">
            <a:extLst>
              <a:ext uri="{FF2B5EF4-FFF2-40B4-BE49-F238E27FC236}">
                <a16:creationId xmlns:a16="http://schemas.microsoft.com/office/drawing/2014/main" id="{F4B57238-045F-1F4A-BFFF-1A98CB45EF3F}"/>
              </a:ext>
            </a:extLst>
          </p:cNvPr>
          <p:cNvSpPr txBox="1"/>
          <p:nvPr/>
        </p:nvSpPr>
        <p:spPr>
          <a:xfrm>
            <a:off x="6775053" y="6550220"/>
            <a:ext cx="2122747" cy="307777"/>
          </a:xfrm>
          <a:prstGeom prst="rect">
            <a:avLst/>
          </a:prstGeom>
          <a:noFill/>
        </p:spPr>
        <p:txBody>
          <a:bodyPr wrap="none" rtlCol="0">
            <a:spAutoFit/>
          </a:bodyPr>
          <a:lstStyle/>
          <a:p>
            <a:r>
              <a:rPr lang="en-US" sz="1400" dirty="0"/>
              <a:t>Kennedy et al. (2017) IJWF</a:t>
            </a:r>
          </a:p>
        </p:txBody>
      </p:sp>
    </p:spTree>
    <p:extLst>
      <p:ext uri="{BB962C8B-B14F-4D97-AF65-F5344CB8AC3E}">
        <p14:creationId xmlns:p14="http://schemas.microsoft.com/office/powerpoint/2010/main" val="1519538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D0C67E0A-4DF4-AC46-8792-D638EE1D2398}"/>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7827C7F8-5715-934E-9C38-DCFC64463F5A}"/>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sp>
          <p:nvSpPr>
            <p:cNvPr id="5" name="Rectangle 2">
              <a:extLst>
                <a:ext uri="{FF2B5EF4-FFF2-40B4-BE49-F238E27FC236}">
                  <a16:creationId xmlns:a16="http://schemas.microsoft.com/office/drawing/2014/main" id="{B124F0A9-AB59-8C4E-BBED-F1636D4E56D0}"/>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grpSp>
          <p:nvGrpSpPr>
            <p:cNvPr id="28679" name="Group 3">
              <a:extLst>
                <a:ext uri="{FF2B5EF4-FFF2-40B4-BE49-F238E27FC236}">
                  <a16:creationId xmlns:a16="http://schemas.microsoft.com/office/drawing/2014/main" id="{5D968328-7EC4-914B-A08A-F4E65F2E1166}"/>
                </a:ext>
              </a:extLst>
            </p:cNvPr>
            <p:cNvGrpSpPr>
              <a:grpSpLocks/>
            </p:cNvGrpSpPr>
            <p:nvPr/>
          </p:nvGrpSpPr>
          <p:grpSpPr bwMode="auto">
            <a:xfrm>
              <a:off x="121422" y="79488"/>
              <a:ext cx="867542" cy="873071"/>
              <a:chOff x="48" y="0"/>
              <a:chExt cx="748" cy="752"/>
            </a:xfrm>
          </p:grpSpPr>
          <p:pic>
            <p:nvPicPr>
              <p:cNvPr id="28680" name="Picture 4">
                <a:extLst>
                  <a:ext uri="{FF2B5EF4-FFF2-40B4-BE49-F238E27FC236}">
                    <a16:creationId xmlns:a16="http://schemas.microsoft.com/office/drawing/2014/main" id="{6F976260-01F2-B045-8B25-ABDDA017B2B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AutoShape 5">
                <a:extLst>
                  <a:ext uri="{FF2B5EF4-FFF2-40B4-BE49-F238E27FC236}">
                    <a16:creationId xmlns:a16="http://schemas.microsoft.com/office/drawing/2014/main" id="{BF8FEA6B-9788-EA42-8C85-56081DAEFB60}"/>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28675" name="Title 8">
            <a:extLst>
              <a:ext uri="{FF2B5EF4-FFF2-40B4-BE49-F238E27FC236}">
                <a16:creationId xmlns:a16="http://schemas.microsoft.com/office/drawing/2014/main" id="{A07DB276-162B-7D48-9F43-4254BD73F61C}"/>
              </a:ext>
            </a:extLst>
          </p:cNvPr>
          <p:cNvSpPr txBox="1">
            <a:spLocks/>
          </p:cNvSpPr>
          <p:nvPr/>
        </p:nvSpPr>
        <p:spPr bwMode="auto">
          <a:xfrm>
            <a:off x="91440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sz="3200" dirty="0">
                <a:solidFill>
                  <a:srgbClr val="000000"/>
                </a:solidFill>
                <a:latin typeface="Geneva"/>
                <a:cs typeface="Geneva"/>
              </a:rPr>
              <a:t>Fire Effects Model</a:t>
            </a:r>
          </a:p>
        </p:txBody>
      </p:sp>
      <p:sp>
        <p:nvSpPr>
          <p:cNvPr id="9" name="Content Placeholder 2">
            <a:extLst>
              <a:ext uri="{FF2B5EF4-FFF2-40B4-BE49-F238E27FC236}">
                <a16:creationId xmlns:a16="http://schemas.microsoft.com/office/drawing/2014/main" id="{64A939BD-54DC-9A46-AA48-00DC20FEF94E}"/>
              </a:ext>
            </a:extLst>
          </p:cNvPr>
          <p:cNvSpPr txBox="1">
            <a:spLocks/>
          </p:cNvSpPr>
          <p:nvPr/>
        </p:nvSpPr>
        <p:spPr>
          <a:xfrm>
            <a:off x="498840" y="5565929"/>
            <a:ext cx="8333752" cy="882419"/>
          </a:xfrm>
          <a:prstGeom prst="rect">
            <a:avLst/>
          </a:prstGeom>
        </p:spPr>
        <p:txBody>
          <a:bodyPr>
            <a:normAutofit fontScale="925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dirty="0">
                <a:latin typeface="Geneva"/>
                <a:ea typeface="Tahoma" panose="020B0604030504040204" pitchFamily="34" charset="0"/>
                <a:cs typeface="Geneva"/>
              </a:rPr>
              <a:t>Feedbacks to ecohydrologic model based on fire intensity and vegetation structure (aka ladder fuels).</a:t>
            </a:r>
          </a:p>
        </p:txBody>
      </p:sp>
      <p:graphicFrame>
        <p:nvGraphicFramePr>
          <p:cNvPr id="10" name="Diagram 9">
            <a:extLst>
              <a:ext uri="{FF2B5EF4-FFF2-40B4-BE49-F238E27FC236}">
                <a16:creationId xmlns:a16="http://schemas.microsoft.com/office/drawing/2014/main" id="{26D69658-81FE-234A-B342-2EA555142B16}"/>
              </a:ext>
            </a:extLst>
          </p:cNvPr>
          <p:cNvGraphicFramePr/>
          <p:nvPr/>
        </p:nvGraphicFramePr>
        <p:xfrm>
          <a:off x="5230017" y="2059695"/>
          <a:ext cx="3216448" cy="2818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descr="rey_fire_barren.JPG">
            <a:extLst>
              <a:ext uri="{FF2B5EF4-FFF2-40B4-BE49-F238E27FC236}">
                <a16:creationId xmlns:a16="http://schemas.microsoft.com/office/drawing/2014/main" id="{D14D2565-6B84-F840-8B48-E2C3B24C17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352" y="1967671"/>
            <a:ext cx="4683125" cy="3121948"/>
          </a:xfrm>
          <a:prstGeom prst="rect">
            <a:avLst/>
          </a:prstGeom>
        </p:spPr>
      </p:pic>
    </p:spTree>
    <p:extLst>
      <p:ext uri="{BB962C8B-B14F-4D97-AF65-F5344CB8AC3E}">
        <p14:creationId xmlns:p14="http://schemas.microsoft.com/office/powerpoint/2010/main" val="388212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D0C67E0A-4DF4-AC46-8792-D638EE1D2398}"/>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7827C7F8-5715-934E-9C38-DCFC64463F5A}"/>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sp>
          <p:nvSpPr>
            <p:cNvPr id="5" name="Rectangle 2">
              <a:extLst>
                <a:ext uri="{FF2B5EF4-FFF2-40B4-BE49-F238E27FC236}">
                  <a16:creationId xmlns:a16="http://schemas.microsoft.com/office/drawing/2014/main" id="{B124F0A9-AB59-8C4E-BBED-F1636D4E56D0}"/>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grpSp>
          <p:nvGrpSpPr>
            <p:cNvPr id="28679" name="Group 3">
              <a:extLst>
                <a:ext uri="{FF2B5EF4-FFF2-40B4-BE49-F238E27FC236}">
                  <a16:creationId xmlns:a16="http://schemas.microsoft.com/office/drawing/2014/main" id="{5D968328-7EC4-914B-A08A-F4E65F2E1166}"/>
                </a:ext>
              </a:extLst>
            </p:cNvPr>
            <p:cNvGrpSpPr>
              <a:grpSpLocks/>
            </p:cNvGrpSpPr>
            <p:nvPr/>
          </p:nvGrpSpPr>
          <p:grpSpPr bwMode="auto">
            <a:xfrm>
              <a:off x="121422" y="79488"/>
              <a:ext cx="867542" cy="873071"/>
              <a:chOff x="48" y="0"/>
              <a:chExt cx="748" cy="752"/>
            </a:xfrm>
          </p:grpSpPr>
          <p:pic>
            <p:nvPicPr>
              <p:cNvPr id="28680" name="Picture 4">
                <a:extLst>
                  <a:ext uri="{FF2B5EF4-FFF2-40B4-BE49-F238E27FC236}">
                    <a16:creationId xmlns:a16="http://schemas.microsoft.com/office/drawing/2014/main" id="{6F976260-01F2-B045-8B25-ABDDA017B2B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AutoShape 5">
                <a:extLst>
                  <a:ext uri="{FF2B5EF4-FFF2-40B4-BE49-F238E27FC236}">
                    <a16:creationId xmlns:a16="http://schemas.microsoft.com/office/drawing/2014/main" id="{BF8FEA6B-9788-EA42-8C85-56081DAEFB60}"/>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28675" name="Title 8">
            <a:extLst>
              <a:ext uri="{FF2B5EF4-FFF2-40B4-BE49-F238E27FC236}">
                <a16:creationId xmlns:a16="http://schemas.microsoft.com/office/drawing/2014/main" id="{A07DB276-162B-7D48-9F43-4254BD73F61C}"/>
              </a:ext>
            </a:extLst>
          </p:cNvPr>
          <p:cNvSpPr txBox="1">
            <a:spLocks/>
          </p:cNvSpPr>
          <p:nvPr/>
        </p:nvSpPr>
        <p:spPr bwMode="auto">
          <a:xfrm>
            <a:off x="91440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sz="3200" dirty="0">
                <a:solidFill>
                  <a:srgbClr val="000000"/>
                </a:solidFill>
                <a:latin typeface="Geneva"/>
                <a:cs typeface="Geneva"/>
              </a:rPr>
              <a:t>Fire Effects Model</a:t>
            </a:r>
          </a:p>
        </p:txBody>
      </p:sp>
      <p:pic>
        <p:nvPicPr>
          <p:cNvPr id="9" name="Picture 8" descr="fig_1_conceptual_model.pdf">
            <a:extLst>
              <a:ext uri="{FF2B5EF4-FFF2-40B4-BE49-F238E27FC236}">
                <a16:creationId xmlns:a16="http://schemas.microsoft.com/office/drawing/2014/main" id="{AADB946B-D39C-574E-BB8F-3DDC20E99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527" y="1006836"/>
            <a:ext cx="4388373" cy="5851164"/>
          </a:xfrm>
          <a:prstGeom prst="rect">
            <a:avLst/>
          </a:prstGeom>
        </p:spPr>
      </p:pic>
      <p:sp>
        <p:nvSpPr>
          <p:cNvPr id="10" name="TextBox 9">
            <a:extLst>
              <a:ext uri="{FF2B5EF4-FFF2-40B4-BE49-F238E27FC236}">
                <a16:creationId xmlns:a16="http://schemas.microsoft.com/office/drawing/2014/main" id="{2E46489C-8A5F-EF4A-8B7B-CD057EEE1D37}"/>
              </a:ext>
            </a:extLst>
          </p:cNvPr>
          <p:cNvSpPr txBox="1"/>
          <p:nvPr/>
        </p:nvSpPr>
        <p:spPr>
          <a:xfrm>
            <a:off x="6410620" y="6503381"/>
            <a:ext cx="2526703" cy="307777"/>
          </a:xfrm>
          <a:prstGeom prst="rect">
            <a:avLst/>
          </a:prstGeom>
          <a:noFill/>
        </p:spPr>
        <p:txBody>
          <a:bodyPr wrap="none" rtlCol="0">
            <a:spAutoFit/>
          </a:bodyPr>
          <a:lstStyle/>
          <a:p>
            <a:r>
              <a:rPr lang="en-US" sz="1400" dirty="0"/>
              <a:t>Bart et al. (2020) Ecol. Modeling</a:t>
            </a:r>
          </a:p>
        </p:txBody>
      </p:sp>
    </p:spTree>
    <p:extLst>
      <p:ext uri="{BB962C8B-B14F-4D97-AF65-F5344CB8AC3E}">
        <p14:creationId xmlns:p14="http://schemas.microsoft.com/office/powerpoint/2010/main" val="3778040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D0C67E0A-4DF4-AC46-8792-D638EE1D2398}"/>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7827C7F8-5715-934E-9C38-DCFC64463F5A}"/>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sp>
          <p:nvSpPr>
            <p:cNvPr id="5" name="Rectangle 2">
              <a:extLst>
                <a:ext uri="{FF2B5EF4-FFF2-40B4-BE49-F238E27FC236}">
                  <a16:creationId xmlns:a16="http://schemas.microsoft.com/office/drawing/2014/main" id="{B124F0A9-AB59-8C4E-BBED-F1636D4E56D0}"/>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grpSp>
          <p:nvGrpSpPr>
            <p:cNvPr id="28679" name="Group 3">
              <a:extLst>
                <a:ext uri="{FF2B5EF4-FFF2-40B4-BE49-F238E27FC236}">
                  <a16:creationId xmlns:a16="http://schemas.microsoft.com/office/drawing/2014/main" id="{5D968328-7EC4-914B-A08A-F4E65F2E1166}"/>
                </a:ext>
              </a:extLst>
            </p:cNvPr>
            <p:cNvGrpSpPr>
              <a:grpSpLocks/>
            </p:cNvGrpSpPr>
            <p:nvPr/>
          </p:nvGrpSpPr>
          <p:grpSpPr bwMode="auto">
            <a:xfrm>
              <a:off x="121422" y="79488"/>
              <a:ext cx="867542" cy="873071"/>
              <a:chOff x="48" y="0"/>
              <a:chExt cx="748" cy="752"/>
            </a:xfrm>
          </p:grpSpPr>
          <p:pic>
            <p:nvPicPr>
              <p:cNvPr id="28680" name="Picture 4">
                <a:extLst>
                  <a:ext uri="{FF2B5EF4-FFF2-40B4-BE49-F238E27FC236}">
                    <a16:creationId xmlns:a16="http://schemas.microsoft.com/office/drawing/2014/main" id="{6F976260-01F2-B045-8B25-ABDDA017B2B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AutoShape 5">
                <a:extLst>
                  <a:ext uri="{FF2B5EF4-FFF2-40B4-BE49-F238E27FC236}">
                    <a16:creationId xmlns:a16="http://schemas.microsoft.com/office/drawing/2014/main" id="{BF8FEA6B-9788-EA42-8C85-56081DAEFB60}"/>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28675" name="Title 8">
            <a:extLst>
              <a:ext uri="{FF2B5EF4-FFF2-40B4-BE49-F238E27FC236}">
                <a16:creationId xmlns:a16="http://schemas.microsoft.com/office/drawing/2014/main" id="{A07DB276-162B-7D48-9F43-4254BD73F61C}"/>
              </a:ext>
            </a:extLst>
          </p:cNvPr>
          <p:cNvSpPr txBox="1">
            <a:spLocks/>
          </p:cNvSpPr>
          <p:nvPr/>
        </p:nvSpPr>
        <p:spPr bwMode="auto">
          <a:xfrm>
            <a:off x="91440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sz="3200" dirty="0">
                <a:solidFill>
                  <a:srgbClr val="000000"/>
                </a:solidFill>
                <a:latin typeface="Geneva"/>
                <a:cs typeface="Geneva"/>
              </a:rPr>
              <a:t>Fire Effects Model</a:t>
            </a:r>
          </a:p>
        </p:txBody>
      </p:sp>
      <p:pic>
        <p:nvPicPr>
          <p:cNvPr id="9" name="Picture 8" descr="fig_3_site_expectations_for_presentations.pdf">
            <a:extLst>
              <a:ext uri="{FF2B5EF4-FFF2-40B4-BE49-F238E27FC236}">
                <a16:creationId xmlns:a16="http://schemas.microsoft.com/office/drawing/2014/main" id="{13E5F091-9B35-4742-B05E-2899C0A82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7464"/>
            <a:ext cx="9144000" cy="5287744"/>
          </a:xfrm>
          <a:prstGeom prst="rect">
            <a:avLst/>
          </a:prstGeom>
        </p:spPr>
      </p:pic>
      <p:sp>
        <p:nvSpPr>
          <p:cNvPr id="10" name="TextBox 9">
            <a:extLst>
              <a:ext uri="{FF2B5EF4-FFF2-40B4-BE49-F238E27FC236}">
                <a16:creationId xmlns:a16="http://schemas.microsoft.com/office/drawing/2014/main" id="{24C41CD8-96A7-9E4E-B7A5-DFBB22AC9270}"/>
              </a:ext>
            </a:extLst>
          </p:cNvPr>
          <p:cNvSpPr txBox="1"/>
          <p:nvPr/>
        </p:nvSpPr>
        <p:spPr>
          <a:xfrm>
            <a:off x="6399190" y="6503381"/>
            <a:ext cx="2526703" cy="307777"/>
          </a:xfrm>
          <a:prstGeom prst="rect">
            <a:avLst/>
          </a:prstGeom>
          <a:noFill/>
        </p:spPr>
        <p:txBody>
          <a:bodyPr wrap="none" rtlCol="0">
            <a:spAutoFit/>
          </a:bodyPr>
          <a:lstStyle/>
          <a:p>
            <a:r>
              <a:rPr lang="en-US" sz="1400" dirty="0"/>
              <a:t>Bart et al. (2020) Ecol. Modeling</a:t>
            </a:r>
          </a:p>
        </p:txBody>
      </p:sp>
    </p:spTree>
    <p:extLst>
      <p:ext uri="{BB962C8B-B14F-4D97-AF65-F5344CB8AC3E}">
        <p14:creationId xmlns:p14="http://schemas.microsoft.com/office/powerpoint/2010/main" val="273651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rh.proj.areas.png">
            <a:extLst>
              <a:ext uri="{FF2B5EF4-FFF2-40B4-BE49-F238E27FC236}">
                <a16:creationId xmlns:a16="http://schemas.microsoft.com/office/drawing/2014/main" id="{B6ABFFB9-651B-7142-B90A-C1D9710A8C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12">
            <a:extLst>
              <a:ext uri="{FF2B5EF4-FFF2-40B4-BE49-F238E27FC236}">
                <a16:creationId xmlns:a16="http://schemas.microsoft.com/office/drawing/2014/main" id="{6DD8773B-C2E6-0144-9BE1-1C951B569E53}"/>
              </a:ext>
            </a:extLst>
          </p:cNvPr>
          <p:cNvGrpSpPr>
            <a:grpSpLocks/>
          </p:cNvGrpSpPr>
          <p:nvPr/>
        </p:nvGrpSpPr>
        <p:grpSpPr bwMode="auto">
          <a:xfrm>
            <a:off x="0" y="0"/>
            <a:ext cx="9144000" cy="6858000"/>
            <a:chOff x="0" y="0"/>
            <a:chExt cx="9144000" cy="6858000"/>
          </a:xfrm>
        </p:grpSpPr>
        <p:sp>
          <p:nvSpPr>
            <p:cNvPr id="14" name="Rectangle 13">
              <a:extLst>
                <a:ext uri="{FF2B5EF4-FFF2-40B4-BE49-F238E27FC236}">
                  <a16:creationId xmlns:a16="http://schemas.microsoft.com/office/drawing/2014/main" id="{D585F85A-4F68-2C42-BA62-A7A1E9291C44}"/>
                </a:ext>
              </a:extLst>
            </p:cNvPr>
            <p:cNvSpPr>
              <a:spLocks/>
            </p:cNvSpPr>
            <p:nvPr/>
          </p:nvSpPr>
          <p:spPr bwMode="auto">
            <a:xfrm>
              <a:off x="0" y="0"/>
              <a:ext cx="1022350" cy="685800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15" name="Rectangle 14">
              <a:extLst>
                <a:ext uri="{FF2B5EF4-FFF2-40B4-BE49-F238E27FC236}">
                  <a16:creationId xmlns:a16="http://schemas.microsoft.com/office/drawing/2014/main" id="{92442E20-5838-454C-B100-A2881C50409D}"/>
                </a:ext>
              </a:extLst>
            </p:cNvPr>
            <p:cNvSpPr>
              <a:spLocks/>
            </p:cNvSpPr>
            <p:nvPr/>
          </p:nvSpPr>
          <p:spPr bwMode="auto">
            <a:xfrm>
              <a:off x="1022350" y="0"/>
              <a:ext cx="8121650" cy="6858000"/>
            </a:xfrm>
            <a:prstGeom prst="rect">
              <a:avLst/>
            </a:prstGeom>
            <a:solidFill>
              <a:schemeClr val="accent5">
                <a:lumMod val="20000"/>
                <a:lumOff val="80000"/>
              </a:schemeClr>
            </a:solidFill>
            <a:ln w="47625">
              <a:solidFill>
                <a:schemeClr val="bg1"/>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33799" name="Group 8">
              <a:extLst>
                <a:ext uri="{FF2B5EF4-FFF2-40B4-BE49-F238E27FC236}">
                  <a16:creationId xmlns:a16="http://schemas.microsoft.com/office/drawing/2014/main" id="{E9A55ABB-1320-504C-82C6-16F64DAF932B}"/>
                </a:ext>
              </a:extLst>
            </p:cNvPr>
            <p:cNvGrpSpPr>
              <a:grpSpLocks/>
            </p:cNvGrpSpPr>
            <p:nvPr/>
          </p:nvGrpSpPr>
          <p:grpSpPr bwMode="auto">
            <a:xfrm>
              <a:off x="73502" y="79495"/>
              <a:ext cx="867542" cy="873153"/>
              <a:chOff x="48" y="0"/>
              <a:chExt cx="748" cy="752"/>
            </a:xfrm>
          </p:grpSpPr>
          <p:pic>
            <p:nvPicPr>
              <p:cNvPr id="33801" name="Picture 9">
                <a:extLst>
                  <a:ext uri="{FF2B5EF4-FFF2-40B4-BE49-F238E27FC236}">
                    <a16:creationId xmlns:a16="http://schemas.microsoft.com/office/drawing/2014/main" id="{C76589B1-FDA2-444E-B948-33DB5BFBCB4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AutoShape 5">
                <a:extLst>
                  <a:ext uri="{FF2B5EF4-FFF2-40B4-BE49-F238E27FC236}">
                    <a16:creationId xmlns:a16="http://schemas.microsoft.com/office/drawing/2014/main" id="{AF8EA6A5-B7FB-6B43-A323-490F34B51CD6}"/>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pic>
          <p:nvPicPr>
            <p:cNvPr id="33800" name="Picture 6">
              <a:extLst>
                <a:ext uri="{FF2B5EF4-FFF2-40B4-BE49-F238E27FC236}">
                  <a16:creationId xmlns:a16="http://schemas.microsoft.com/office/drawing/2014/main" id="{9A064D62-A101-BD46-9E83-7B3489F5423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 y="3953946"/>
              <a:ext cx="919487" cy="2821781"/>
            </a:xfrm>
            <a:prstGeom prst="rect">
              <a:avLst/>
            </a:prstGeom>
            <a:noFill/>
            <a:ln>
              <a:noFill/>
            </a:ln>
            <a:extLst>
              <a:ext uri="{909E8E84-426E-40DD-AFC4-6F175D3DCCD1}">
                <a14:hiddenFill xmlns:a14="http://schemas.microsoft.com/office/drawing/2010/main">
                  <a:solidFill>
                    <a:srgbClr val="FFFFFF">
                      <a:alpha val="69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795" name="TextBox 9">
            <a:extLst>
              <a:ext uri="{FF2B5EF4-FFF2-40B4-BE49-F238E27FC236}">
                <a16:creationId xmlns:a16="http://schemas.microsoft.com/office/drawing/2014/main" id="{89BB7F9C-2FE8-F74E-A6EE-8C0EB7C57730}"/>
              </a:ext>
            </a:extLst>
          </p:cNvPr>
          <p:cNvSpPr txBox="1">
            <a:spLocks noChangeArrowheads="1"/>
          </p:cNvSpPr>
          <p:nvPr/>
        </p:nvSpPr>
        <p:spPr bwMode="auto">
          <a:xfrm>
            <a:off x="1393825" y="301625"/>
            <a:ext cx="7286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000">
                <a:solidFill>
                  <a:srgbClr val="000090"/>
                </a:solidFill>
              </a:rPr>
              <a:t>What really are process-based models</a:t>
            </a:r>
            <a:br>
              <a:rPr lang="en-US" altLang="en-US" sz="3000">
                <a:solidFill>
                  <a:srgbClr val="000090"/>
                </a:solidFill>
              </a:rPr>
            </a:br>
            <a:r>
              <a:rPr lang="en-US" altLang="en-US" sz="3000">
                <a:solidFill>
                  <a:srgbClr val="000090"/>
                </a:solidFill>
              </a:rPr>
              <a:t>and why do we use them?</a:t>
            </a:r>
          </a:p>
        </p:txBody>
      </p:sp>
      <p:sp>
        <p:nvSpPr>
          <p:cNvPr id="11" name="TextBox 5">
            <a:extLst>
              <a:ext uri="{FF2B5EF4-FFF2-40B4-BE49-F238E27FC236}">
                <a16:creationId xmlns:a16="http://schemas.microsoft.com/office/drawing/2014/main" id="{53CDC031-8871-CC40-AE6F-4B7D42CC315F}"/>
              </a:ext>
            </a:extLst>
          </p:cNvPr>
          <p:cNvSpPr txBox="1">
            <a:spLocks noChangeArrowheads="1"/>
          </p:cNvSpPr>
          <p:nvPr/>
        </p:nvSpPr>
        <p:spPr bwMode="auto">
          <a:xfrm>
            <a:off x="1060450" y="1568450"/>
            <a:ext cx="8121650" cy="3941590"/>
          </a:xfrm>
          <a:prstGeom prst="rect">
            <a:avLst/>
          </a:prstGeom>
          <a:noFill/>
          <a:ln>
            <a:noFill/>
          </a:ln>
          <a:effectLst>
            <a:outerShdw blurRad="50800" dist="38100" dir="2700000" rotWithShape="0">
              <a:srgbClr val="FFFFFF">
                <a:alpha val="42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buFont typeface="Wingdings" pitchFamily="2" charset="2"/>
              <a:buChar char="§"/>
            </a:pPr>
            <a:r>
              <a:rPr lang="en-US" altLang="en-US" dirty="0">
                <a:cs typeface="Calibri" panose="020F0502020204030204" pitchFamily="34" charset="0"/>
              </a:rPr>
              <a:t> Mechanistic representation of key interactions among climate, hydrology, plant C and N</a:t>
            </a:r>
          </a:p>
          <a:p>
            <a:pPr eaLnBrk="1" hangingPunct="1">
              <a:lnSpc>
                <a:spcPct val="90000"/>
              </a:lnSpc>
            </a:pPr>
            <a:endParaRPr lang="en-US" altLang="en-US" dirty="0">
              <a:cs typeface="Calibri" panose="020F0502020204030204" pitchFamily="34" charset="0"/>
            </a:endParaRPr>
          </a:p>
          <a:p>
            <a:pPr eaLnBrk="1" hangingPunct="1">
              <a:lnSpc>
                <a:spcPct val="90000"/>
              </a:lnSpc>
              <a:buFont typeface="Wingdings" pitchFamily="2" charset="2"/>
              <a:buChar char="§"/>
            </a:pPr>
            <a:r>
              <a:rPr lang="en-US" altLang="en-US" dirty="0">
                <a:cs typeface="Calibri" panose="020F0502020204030204" pitchFamily="34" charset="0"/>
              </a:rPr>
              <a:t> Models are dependent largely on historic understanding of physiologic controls, but…</a:t>
            </a:r>
          </a:p>
          <a:p>
            <a:pPr eaLnBrk="1" hangingPunct="1">
              <a:lnSpc>
                <a:spcPct val="90000"/>
              </a:lnSpc>
              <a:buFont typeface="Wingdings" pitchFamily="2" charset="2"/>
              <a:buChar char="§"/>
            </a:pPr>
            <a:endParaRPr lang="en-US" altLang="en-US" dirty="0">
              <a:cs typeface="Calibri" panose="020F0502020204030204" pitchFamily="34" charset="0"/>
            </a:endParaRPr>
          </a:p>
          <a:p>
            <a:pPr eaLnBrk="1" hangingPunct="1">
              <a:lnSpc>
                <a:spcPct val="90000"/>
              </a:lnSpc>
              <a:buFont typeface="Wingdings" pitchFamily="2" charset="2"/>
              <a:buChar char="§"/>
            </a:pPr>
            <a:r>
              <a:rPr lang="en-US" altLang="en-US" dirty="0">
                <a:cs typeface="Calibri" panose="020F0502020204030204" pitchFamily="34" charset="0"/>
              </a:rPr>
              <a:t>Key point is that they account for non-linear and spatially varying responses related to shifts in the dominant controls – temperature, light, water, nutrients</a:t>
            </a:r>
          </a:p>
          <a:p>
            <a:pPr eaLnBrk="1" hangingPunct="1">
              <a:lnSpc>
                <a:spcPct val="90000"/>
              </a:lnSpc>
            </a:pPr>
            <a:r>
              <a:rPr lang="en-US" altLang="en-US" dirty="0">
                <a:cs typeface="Calibri" panose="020F0502020204030204" pitchFamily="34" charset="0"/>
              </a:rPr>
              <a:t> </a:t>
            </a:r>
          </a:p>
          <a:p>
            <a:pPr eaLnBrk="1" hangingPunct="1">
              <a:lnSpc>
                <a:spcPct val="90000"/>
              </a:lnSpc>
              <a:spcBef>
                <a:spcPts val="1200"/>
              </a:spcBef>
            </a:pPr>
            <a:r>
              <a:rPr lang="en-US" altLang="en-US" dirty="0">
                <a:solidFill>
                  <a:srgbClr val="000090"/>
                </a:solidFill>
                <a:cs typeface="Calibri" panose="020F0502020204030204" pitchFamily="34" charset="0"/>
              </a:rPr>
              <a:t>BALANCE: WATER, ENERGY, CARBON, NUTRIENTS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10">
            <a:extLst>
              <a:ext uri="{FF2B5EF4-FFF2-40B4-BE49-F238E27FC236}">
                <a16:creationId xmlns:a16="http://schemas.microsoft.com/office/drawing/2014/main" id="{3B31714C-DC5C-B64E-9FEC-E478982FF50F}"/>
              </a:ext>
            </a:extLst>
          </p:cNvPr>
          <p:cNvGrpSpPr>
            <a:grpSpLocks/>
          </p:cNvGrpSpPr>
          <p:nvPr/>
        </p:nvGrpSpPr>
        <p:grpSpPr bwMode="auto">
          <a:xfrm>
            <a:off x="0" y="0"/>
            <a:ext cx="9144000" cy="6858000"/>
            <a:chOff x="0" y="0"/>
            <a:chExt cx="9144000" cy="6858000"/>
          </a:xfrm>
        </p:grpSpPr>
        <p:sp>
          <p:nvSpPr>
            <p:cNvPr id="9" name="Rectangle 1">
              <a:extLst>
                <a:ext uri="{FF2B5EF4-FFF2-40B4-BE49-F238E27FC236}">
                  <a16:creationId xmlns:a16="http://schemas.microsoft.com/office/drawing/2014/main" id="{44D81F91-F1E7-1E47-B15C-D041CE402411}"/>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10" name="Rectangle 2">
              <a:extLst>
                <a:ext uri="{FF2B5EF4-FFF2-40B4-BE49-F238E27FC236}">
                  <a16:creationId xmlns:a16="http://schemas.microsoft.com/office/drawing/2014/main" id="{7F3A914E-3366-6447-B98D-66986503BCCC}"/>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18442" name="Group 3">
              <a:extLst>
                <a:ext uri="{FF2B5EF4-FFF2-40B4-BE49-F238E27FC236}">
                  <a16:creationId xmlns:a16="http://schemas.microsoft.com/office/drawing/2014/main" id="{74DCBCA5-F953-E64E-8DE4-58D13F93D9DF}"/>
                </a:ext>
              </a:extLst>
            </p:cNvPr>
            <p:cNvGrpSpPr>
              <a:grpSpLocks/>
            </p:cNvGrpSpPr>
            <p:nvPr/>
          </p:nvGrpSpPr>
          <p:grpSpPr bwMode="auto">
            <a:xfrm>
              <a:off x="121422" y="79488"/>
              <a:ext cx="867542" cy="873071"/>
              <a:chOff x="48" y="0"/>
              <a:chExt cx="748" cy="752"/>
            </a:xfrm>
          </p:grpSpPr>
          <p:pic>
            <p:nvPicPr>
              <p:cNvPr id="18443" name="Picture 4">
                <a:extLst>
                  <a:ext uri="{FF2B5EF4-FFF2-40B4-BE49-F238E27FC236}">
                    <a16:creationId xmlns:a16="http://schemas.microsoft.com/office/drawing/2014/main" id="{E1F21F48-AF4A-FE41-BC6C-8912574A204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AutoShape 5">
                <a:extLst>
                  <a:ext uri="{FF2B5EF4-FFF2-40B4-BE49-F238E27FC236}">
                    <a16:creationId xmlns:a16="http://schemas.microsoft.com/office/drawing/2014/main" id="{7384A438-0640-D24B-B20B-ED0846F8724D}"/>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18435" name="Rectangle 3">
            <a:extLst>
              <a:ext uri="{FF2B5EF4-FFF2-40B4-BE49-F238E27FC236}">
                <a16:creationId xmlns:a16="http://schemas.microsoft.com/office/drawing/2014/main" id="{444E32CA-12D6-9D48-BF5A-420F83653149}"/>
              </a:ext>
            </a:extLst>
          </p:cNvPr>
          <p:cNvSpPr>
            <a:spLocks noGrp="1" noChangeArrowheads="1"/>
          </p:cNvSpPr>
          <p:nvPr>
            <p:ph type="body" sz="half" idx="1"/>
          </p:nvPr>
        </p:nvSpPr>
        <p:spPr>
          <a:xfrm>
            <a:off x="328613" y="1520825"/>
            <a:ext cx="5597525" cy="4535488"/>
          </a:xfrm>
        </p:spPr>
        <p:txBody>
          <a:bodyPr/>
          <a:lstStyle/>
          <a:p>
            <a:pPr eaLnBrk="1" hangingPunct="1">
              <a:lnSpc>
                <a:spcPct val="90000"/>
              </a:lnSpc>
            </a:pPr>
            <a:r>
              <a:rPr lang="en-US" altLang="en-US" sz="2400" dirty="0">
                <a:ea typeface="ＭＳ Ｐゴシック" panose="020B0600070205080204" pitchFamily="34" charset="-128"/>
              </a:rPr>
              <a:t>A distributed computer simulation of spatially distributed ecosystem processes at the watershed scale, designed to simulate water, carbon and nutrient cycling and transport over spatially variable terrain.</a:t>
            </a:r>
          </a:p>
          <a:p>
            <a:pPr eaLnBrk="1" hangingPunct="1">
              <a:lnSpc>
                <a:spcPct val="90000"/>
              </a:lnSpc>
              <a:buFont typeface="Wingdings" pitchFamily="2" charset="2"/>
              <a:buNone/>
            </a:pPr>
            <a:endParaRPr lang="en-US" altLang="en-US" sz="2400" dirty="0">
              <a:ea typeface="ＭＳ Ｐゴシック" panose="020B0600070205080204" pitchFamily="34" charset="-128"/>
            </a:endParaRPr>
          </a:p>
          <a:p>
            <a:pPr eaLnBrk="1" hangingPunct="1">
              <a:lnSpc>
                <a:spcPct val="90000"/>
              </a:lnSpc>
            </a:pPr>
            <a:r>
              <a:rPr lang="en-US" altLang="en-US" sz="2400" dirty="0">
                <a:ea typeface="ＭＳ Ｐゴシック" panose="020B0600070205080204" pitchFamily="34" charset="-128"/>
              </a:rPr>
              <a:t>Captures the temporal and spatial variability of ecosystem processes at a daily time step over multiple years by applying a set of physically based process sub-models over spatially variable terrain.</a:t>
            </a:r>
          </a:p>
          <a:p>
            <a:pPr eaLnBrk="1" hangingPunct="1">
              <a:lnSpc>
                <a:spcPct val="90000"/>
              </a:lnSpc>
            </a:pPr>
            <a:endParaRPr lang="en-US" altLang="en-US" sz="2000" dirty="0">
              <a:ea typeface="ＭＳ Ｐゴシック" panose="020B0600070205080204" pitchFamily="34" charset="-128"/>
            </a:endParaRPr>
          </a:p>
          <a:p>
            <a:pPr eaLnBrk="1" hangingPunct="1">
              <a:lnSpc>
                <a:spcPct val="90000"/>
              </a:lnSpc>
              <a:buFont typeface="Wingdings" pitchFamily="2" charset="2"/>
              <a:buNone/>
            </a:pPr>
            <a:endParaRPr lang="en-US" altLang="en-US" sz="2000" dirty="0">
              <a:ea typeface="ＭＳ Ｐゴシック" panose="020B0600070205080204" pitchFamily="34" charset="-128"/>
            </a:endParaRPr>
          </a:p>
        </p:txBody>
      </p:sp>
      <p:sp>
        <p:nvSpPr>
          <p:cNvPr id="18436" name="Rectangle 6">
            <a:extLst>
              <a:ext uri="{FF2B5EF4-FFF2-40B4-BE49-F238E27FC236}">
                <a16:creationId xmlns:a16="http://schemas.microsoft.com/office/drawing/2014/main" id="{C7FB3A48-D395-7F42-9DF2-A441A7D1D22E}"/>
              </a:ext>
            </a:extLst>
          </p:cNvPr>
          <p:cNvSpPr>
            <a:spLocks noChangeArrowheads="1"/>
          </p:cNvSpPr>
          <p:nvPr/>
        </p:nvSpPr>
        <p:spPr bwMode="auto">
          <a:xfrm>
            <a:off x="762000" y="5788025"/>
            <a:ext cx="457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600"/>
          </a:p>
        </p:txBody>
      </p:sp>
      <p:pic>
        <p:nvPicPr>
          <p:cNvPr id="18437" name="Picture 11" descr="RHESSys_logo">
            <a:extLst>
              <a:ext uri="{FF2B5EF4-FFF2-40B4-BE49-F238E27FC236}">
                <a16:creationId xmlns:a16="http://schemas.microsoft.com/office/drawing/2014/main" id="{98047AC8-A97C-474C-BE78-BCF74C8B6EEA}"/>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62600" y="1981200"/>
            <a:ext cx="3416300" cy="3429000"/>
          </a:xfrm>
          <a:noFill/>
        </p:spPr>
      </p:pic>
      <p:sp>
        <p:nvSpPr>
          <p:cNvPr id="18438" name="Rectangle 6">
            <a:extLst>
              <a:ext uri="{FF2B5EF4-FFF2-40B4-BE49-F238E27FC236}">
                <a16:creationId xmlns:a16="http://schemas.microsoft.com/office/drawing/2014/main" id="{D029A0AF-7251-D149-B5E3-F545246785F1}"/>
              </a:ext>
            </a:extLst>
          </p:cNvPr>
          <p:cNvSpPr>
            <a:spLocks noChangeArrowheads="1"/>
          </p:cNvSpPr>
          <p:nvPr/>
        </p:nvSpPr>
        <p:spPr bwMode="auto">
          <a:xfrm>
            <a:off x="3024188" y="6324600"/>
            <a:ext cx="41857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t>https://</a:t>
            </a:r>
            <a:r>
              <a:rPr lang="en-US" altLang="en-US" sz="1800" dirty="0" err="1"/>
              <a:t>github.com</a:t>
            </a:r>
            <a:r>
              <a:rPr lang="en-US" altLang="en-US" sz="1800" dirty="0"/>
              <a:t>/</a:t>
            </a:r>
            <a:r>
              <a:rPr lang="en-US" altLang="en-US" sz="1800" dirty="0" err="1"/>
              <a:t>RHESSys</a:t>
            </a:r>
            <a:r>
              <a:rPr lang="en-US" altLang="en-US" sz="1800" dirty="0"/>
              <a:t>/</a:t>
            </a:r>
            <a:r>
              <a:rPr lang="en-US" altLang="en-US" sz="1800" dirty="0" err="1"/>
              <a:t>RHESSys</a:t>
            </a:r>
            <a:endParaRPr lang="en-US" altLang="en-US" sz="1800" dirty="0"/>
          </a:p>
        </p:txBody>
      </p:sp>
      <p:sp>
        <p:nvSpPr>
          <p:cNvPr id="18439" name="Title 8">
            <a:extLst>
              <a:ext uri="{FF2B5EF4-FFF2-40B4-BE49-F238E27FC236}">
                <a16:creationId xmlns:a16="http://schemas.microsoft.com/office/drawing/2014/main" id="{44C430B4-9D20-424B-ACF2-BBFAA468F5A0}"/>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cs typeface="Arial" panose="020B0604020202020204" pitchFamily="34" charset="0"/>
              </a:rPr>
              <a:t>RHESSys</a:t>
            </a:r>
          </a:p>
          <a:p>
            <a:pPr algn="ctr" eaLnBrk="1" hangingPunct="1"/>
            <a:r>
              <a:rPr lang="en-US" altLang="en-US" sz="2800">
                <a:solidFill>
                  <a:srgbClr val="003D00"/>
                </a:solidFill>
                <a:cs typeface="Arial" panose="020B0604020202020204" pitchFamily="34" charset="0"/>
              </a:rPr>
              <a:t>Regional Hydro-Ecological Simulation System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D0C67E0A-4DF4-AC46-8792-D638EE1D2398}"/>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7827C7F8-5715-934E-9C38-DCFC64463F5A}"/>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sp>
          <p:nvSpPr>
            <p:cNvPr id="5" name="Rectangle 2">
              <a:extLst>
                <a:ext uri="{FF2B5EF4-FFF2-40B4-BE49-F238E27FC236}">
                  <a16:creationId xmlns:a16="http://schemas.microsoft.com/office/drawing/2014/main" id="{B124F0A9-AB59-8C4E-BBED-F1636D4E56D0}"/>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grpSp>
          <p:nvGrpSpPr>
            <p:cNvPr id="28679" name="Group 3">
              <a:extLst>
                <a:ext uri="{FF2B5EF4-FFF2-40B4-BE49-F238E27FC236}">
                  <a16:creationId xmlns:a16="http://schemas.microsoft.com/office/drawing/2014/main" id="{5D968328-7EC4-914B-A08A-F4E65F2E1166}"/>
                </a:ext>
              </a:extLst>
            </p:cNvPr>
            <p:cNvGrpSpPr>
              <a:grpSpLocks/>
            </p:cNvGrpSpPr>
            <p:nvPr/>
          </p:nvGrpSpPr>
          <p:grpSpPr bwMode="auto">
            <a:xfrm>
              <a:off x="121422" y="79488"/>
              <a:ext cx="867542" cy="873071"/>
              <a:chOff x="48" y="0"/>
              <a:chExt cx="748" cy="752"/>
            </a:xfrm>
          </p:grpSpPr>
          <p:pic>
            <p:nvPicPr>
              <p:cNvPr id="28680" name="Picture 4">
                <a:extLst>
                  <a:ext uri="{FF2B5EF4-FFF2-40B4-BE49-F238E27FC236}">
                    <a16:creationId xmlns:a16="http://schemas.microsoft.com/office/drawing/2014/main" id="{6F976260-01F2-B045-8B25-ABDDA017B2B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AutoShape 5">
                <a:extLst>
                  <a:ext uri="{FF2B5EF4-FFF2-40B4-BE49-F238E27FC236}">
                    <a16:creationId xmlns:a16="http://schemas.microsoft.com/office/drawing/2014/main" id="{BF8FEA6B-9788-EA42-8C85-56081DAEFB60}"/>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28675" name="Title 8">
            <a:extLst>
              <a:ext uri="{FF2B5EF4-FFF2-40B4-BE49-F238E27FC236}">
                <a16:creationId xmlns:a16="http://schemas.microsoft.com/office/drawing/2014/main" id="{A07DB276-162B-7D48-9F43-4254BD73F61C}"/>
              </a:ext>
            </a:extLst>
          </p:cNvPr>
          <p:cNvSpPr txBox="1">
            <a:spLocks/>
          </p:cNvSpPr>
          <p:nvPr/>
        </p:nvSpPr>
        <p:spPr bwMode="auto">
          <a:xfrm>
            <a:off x="91440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sz="3200" dirty="0">
                <a:solidFill>
                  <a:srgbClr val="000000"/>
                </a:solidFill>
                <a:latin typeface="Geneva"/>
                <a:cs typeface="Geneva"/>
              </a:rPr>
              <a:t> Downloading </a:t>
            </a:r>
            <a:r>
              <a:rPr lang="en-US" sz="3200" dirty="0" err="1">
                <a:solidFill>
                  <a:srgbClr val="000000"/>
                </a:solidFill>
                <a:latin typeface="Geneva"/>
                <a:cs typeface="Geneva"/>
              </a:rPr>
              <a:t>RHESSys</a:t>
            </a:r>
            <a:endParaRPr lang="en-US" sz="3200" dirty="0">
              <a:solidFill>
                <a:srgbClr val="000000"/>
              </a:solidFill>
              <a:latin typeface="Geneva"/>
              <a:cs typeface="Geneva"/>
            </a:endParaRPr>
          </a:p>
        </p:txBody>
      </p:sp>
      <p:sp>
        <p:nvSpPr>
          <p:cNvPr id="3" name="Content Placeholder 2">
            <a:extLst>
              <a:ext uri="{FF2B5EF4-FFF2-40B4-BE49-F238E27FC236}">
                <a16:creationId xmlns:a16="http://schemas.microsoft.com/office/drawing/2014/main" id="{8EDC3406-6EE6-7248-AF0A-DDF81A4ACC37}"/>
              </a:ext>
            </a:extLst>
          </p:cNvPr>
          <p:cNvSpPr>
            <a:spLocks noGrp="1"/>
          </p:cNvSpPr>
          <p:nvPr>
            <p:ph idx="1"/>
          </p:nvPr>
        </p:nvSpPr>
        <p:spPr/>
        <p:txBody>
          <a:bodyPr/>
          <a:lstStyle/>
          <a:p>
            <a:r>
              <a:rPr lang="en-US" dirty="0" err="1"/>
              <a:t>RHESSys</a:t>
            </a:r>
            <a:r>
              <a:rPr lang="en-US" dirty="0"/>
              <a:t> is open source and the program (including all code) can be freely downloaded from </a:t>
            </a:r>
            <a:r>
              <a:rPr lang="en-US" dirty="0" err="1"/>
              <a:t>Github</a:t>
            </a:r>
            <a:r>
              <a:rPr lang="en-US" dirty="0"/>
              <a:t>.</a:t>
            </a:r>
          </a:p>
          <a:p>
            <a:endParaRPr lang="en-US" dirty="0"/>
          </a:p>
          <a:p>
            <a:r>
              <a:rPr lang="en-US" altLang="en-US" dirty="0">
                <a:hlinkClick r:id="rId3"/>
              </a:rPr>
              <a:t>https://</a:t>
            </a:r>
            <a:r>
              <a:rPr lang="en-US" altLang="en-US" dirty="0" err="1">
                <a:hlinkClick r:id="rId3"/>
              </a:rPr>
              <a:t>github.com</a:t>
            </a:r>
            <a:r>
              <a:rPr lang="en-US" altLang="en-US" dirty="0">
                <a:hlinkClick r:id="rId3"/>
              </a:rPr>
              <a:t>/</a:t>
            </a:r>
            <a:r>
              <a:rPr lang="en-US" altLang="en-US" dirty="0" err="1">
                <a:hlinkClick r:id="rId3"/>
              </a:rPr>
              <a:t>RHESSys</a:t>
            </a:r>
            <a:r>
              <a:rPr lang="en-US" altLang="en-US" dirty="0">
                <a:hlinkClick r:id="rId3"/>
              </a:rPr>
              <a:t>/</a:t>
            </a:r>
            <a:r>
              <a:rPr lang="en-US" altLang="en-US" dirty="0" err="1">
                <a:hlinkClick r:id="rId3"/>
              </a:rPr>
              <a:t>RHESSys</a:t>
            </a:r>
            <a:endParaRPr lang="en-US" altLang="en-US" dirty="0"/>
          </a:p>
          <a:p>
            <a:endParaRPr lang="en-US" dirty="0"/>
          </a:p>
        </p:txBody>
      </p:sp>
    </p:spTree>
    <p:extLst>
      <p:ext uri="{BB962C8B-B14F-4D97-AF65-F5344CB8AC3E}">
        <p14:creationId xmlns:p14="http://schemas.microsoft.com/office/powerpoint/2010/main" val="2260141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10">
            <a:extLst>
              <a:ext uri="{FF2B5EF4-FFF2-40B4-BE49-F238E27FC236}">
                <a16:creationId xmlns:a16="http://schemas.microsoft.com/office/drawing/2014/main" id="{232B6A3A-4A7F-6E4B-A09E-CDD06A9137FD}"/>
              </a:ext>
            </a:extLst>
          </p:cNvPr>
          <p:cNvGrpSpPr>
            <a:grpSpLocks/>
          </p:cNvGrpSpPr>
          <p:nvPr/>
        </p:nvGrpSpPr>
        <p:grpSpPr bwMode="auto">
          <a:xfrm>
            <a:off x="0" y="0"/>
            <a:ext cx="9144000" cy="6858000"/>
            <a:chOff x="0" y="0"/>
            <a:chExt cx="9144000" cy="6858000"/>
          </a:xfrm>
        </p:grpSpPr>
        <p:sp>
          <p:nvSpPr>
            <p:cNvPr id="66" name="Rectangle 1">
              <a:extLst>
                <a:ext uri="{FF2B5EF4-FFF2-40B4-BE49-F238E27FC236}">
                  <a16:creationId xmlns:a16="http://schemas.microsoft.com/office/drawing/2014/main" id="{FB426D04-13B1-EB4C-BE79-33AD9BAEB591}"/>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67" name="Rectangle 2">
              <a:extLst>
                <a:ext uri="{FF2B5EF4-FFF2-40B4-BE49-F238E27FC236}">
                  <a16:creationId xmlns:a16="http://schemas.microsoft.com/office/drawing/2014/main" id="{45AAAC4C-AD49-4646-916E-6E1D41BA47EC}"/>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35902" name="Group 3">
              <a:extLst>
                <a:ext uri="{FF2B5EF4-FFF2-40B4-BE49-F238E27FC236}">
                  <a16:creationId xmlns:a16="http://schemas.microsoft.com/office/drawing/2014/main" id="{FE967AF4-CFA5-F045-92C8-5305062D999B}"/>
                </a:ext>
              </a:extLst>
            </p:cNvPr>
            <p:cNvGrpSpPr>
              <a:grpSpLocks/>
            </p:cNvGrpSpPr>
            <p:nvPr/>
          </p:nvGrpSpPr>
          <p:grpSpPr bwMode="auto">
            <a:xfrm>
              <a:off x="121422" y="79488"/>
              <a:ext cx="867542" cy="873071"/>
              <a:chOff x="48" y="0"/>
              <a:chExt cx="748" cy="752"/>
            </a:xfrm>
          </p:grpSpPr>
          <p:pic>
            <p:nvPicPr>
              <p:cNvPr id="35903" name="Picture 4">
                <a:extLst>
                  <a:ext uri="{FF2B5EF4-FFF2-40B4-BE49-F238E27FC236}">
                    <a16:creationId xmlns:a16="http://schemas.microsoft.com/office/drawing/2014/main" id="{1FF02C0D-CC24-0743-802D-9C219942A75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04" name="AutoShape 5">
                <a:extLst>
                  <a:ext uri="{FF2B5EF4-FFF2-40B4-BE49-F238E27FC236}">
                    <a16:creationId xmlns:a16="http://schemas.microsoft.com/office/drawing/2014/main" id="{ADB3FB99-68A5-D84D-A8D7-24254AF12F68}"/>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35843" name="Title 8">
            <a:extLst>
              <a:ext uri="{FF2B5EF4-FFF2-40B4-BE49-F238E27FC236}">
                <a16:creationId xmlns:a16="http://schemas.microsoft.com/office/drawing/2014/main" id="{F9A58DFC-EADE-4D42-952A-E1111D4F6506}"/>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latin typeface="Calibri" panose="020F0502020204030204" pitchFamily="34" charset="0"/>
                <a:cs typeface="Arial" panose="020B0604020202020204" pitchFamily="34" charset="0"/>
              </a:rPr>
              <a:t>RHESSys workflow</a:t>
            </a:r>
          </a:p>
        </p:txBody>
      </p:sp>
      <p:grpSp>
        <p:nvGrpSpPr>
          <p:cNvPr id="35844" name="Group 63">
            <a:extLst>
              <a:ext uri="{FF2B5EF4-FFF2-40B4-BE49-F238E27FC236}">
                <a16:creationId xmlns:a16="http://schemas.microsoft.com/office/drawing/2014/main" id="{306F2446-BC05-5643-BCAE-ACF3C63D1231}"/>
              </a:ext>
            </a:extLst>
          </p:cNvPr>
          <p:cNvGrpSpPr>
            <a:grpSpLocks/>
          </p:cNvGrpSpPr>
          <p:nvPr/>
        </p:nvGrpSpPr>
        <p:grpSpPr bwMode="auto">
          <a:xfrm>
            <a:off x="649288" y="642938"/>
            <a:ext cx="8310562" cy="6118225"/>
            <a:chOff x="266700" y="533400"/>
            <a:chExt cx="8310563" cy="6118225"/>
          </a:xfrm>
        </p:grpSpPr>
        <p:sp>
          <p:nvSpPr>
            <p:cNvPr id="35845" name="Line 3">
              <a:extLst>
                <a:ext uri="{FF2B5EF4-FFF2-40B4-BE49-F238E27FC236}">
                  <a16:creationId xmlns:a16="http://schemas.microsoft.com/office/drawing/2014/main" id="{D5E30E09-E3C8-2F4C-8C5C-5FA22877B25D}"/>
                </a:ext>
              </a:extLst>
            </p:cNvPr>
            <p:cNvSpPr>
              <a:spLocks noChangeShapeType="1"/>
            </p:cNvSpPr>
            <p:nvPr/>
          </p:nvSpPr>
          <p:spPr bwMode="auto">
            <a:xfrm>
              <a:off x="8001000" y="4876800"/>
              <a:ext cx="0" cy="1295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6" name="Line 4">
              <a:extLst>
                <a:ext uri="{FF2B5EF4-FFF2-40B4-BE49-F238E27FC236}">
                  <a16:creationId xmlns:a16="http://schemas.microsoft.com/office/drawing/2014/main" id="{59383DA3-ED8E-8940-8F20-201EA100B454}"/>
                </a:ext>
              </a:extLst>
            </p:cNvPr>
            <p:cNvSpPr>
              <a:spLocks noChangeShapeType="1"/>
            </p:cNvSpPr>
            <p:nvPr/>
          </p:nvSpPr>
          <p:spPr bwMode="auto">
            <a:xfrm>
              <a:off x="7086600" y="4572000"/>
              <a:ext cx="53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7" name="Line 6">
              <a:extLst>
                <a:ext uri="{FF2B5EF4-FFF2-40B4-BE49-F238E27FC236}">
                  <a16:creationId xmlns:a16="http://schemas.microsoft.com/office/drawing/2014/main" id="{164C3E58-63E1-A445-BA87-545EA33F17FD}"/>
                </a:ext>
              </a:extLst>
            </p:cNvPr>
            <p:cNvSpPr>
              <a:spLocks noChangeShapeType="1"/>
            </p:cNvSpPr>
            <p:nvPr/>
          </p:nvSpPr>
          <p:spPr bwMode="auto">
            <a:xfrm>
              <a:off x="6858000" y="543254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8" name="Line 7">
              <a:extLst>
                <a:ext uri="{FF2B5EF4-FFF2-40B4-BE49-F238E27FC236}">
                  <a16:creationId xmlns:a16="http://schemas.microsoft.com/office/drawing/2014/main" id="{439B428C-074D-854B-BC3C-2D05031B6BD0}"/>
                </a:ext>
              </a:extLst>
            </p:cNvPr>
            <p:cNvSpPr>
              <a:spLocks noChangeShapeType="1"/>
            </p:cNvSpPr>
            <p:nvPr/>
          </p:nvSpPr>
          <p:spPr bwMode="auto">
            <a:xfrm>
              <a:off x="6705600" y="4876800"/>
              <a:ext cx="381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9" name="Line 8">
              <a:extLst>
                <a:ext uri="{FF2B5EF4-FFF2-40B4-BE49-F238E27FC236}">
                  <a16:creationId xmlns:a16="http://schemas.microsoft.com/office/drawing/2014/main" id="{222850F1-EFE0-CB4C-9620-FD376FA25164}"/>
                </a:ext>
              </a:extLst>
            </p:cNvPr>
            <p:cNvSpPr>
              <a:spLocks noChangeShapeType="1"/>
            </p:cNvSpPr>
            <p:nvPr/>
          </p:nvSpPr>
          <p:spPr bwMode="auto">
            <a:xfrm>
              <a:off x="6781800" y="4419600"/>
              <a:ext cx="304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0" name="Line 9">
              <a:extLst>
                <a:ext uri="{FF2B5EF4-FFF2-40B4-BE49-F238E27FC236}">
                  <a16:creationId xmlns:a16="http://schemas.microsoft.com/office/drawing/2014/main" id="{64970B50-79B8-074A-8FA5-1459C99251AB}"/>
                </a:ext>
              </a:extLst>
            </p:cNvPr>
            <p:cNvSpPr>
              <a:spLocks noChangeShapeType="1"/>
            </p:cNvSpPr>
            <p:nvPr/>
          </p:nvSpPr>
          <p:spPr bwMode="auto">
            <a:xfrm>
              <a:off x="5410200" y="3733800"/>
              <a:ext cx="53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1" name="Line 10">
              <a:extLst>
                <a:ext uri="{FF2B5EF4-FFF2-40B4-BE49-F238E27FC236}">
                  <a16:creationId xmlns:a16="http://schemas.microsoft.com/office/drawing/2014/main" id="{5A8E78A9-B3D2-D84F-8162-EEFC531BF146}"/>
                </a:ext>
              </a:extLst>
            </p:cNvPr>
            <p:cNvSpPr>
              <a:spLocks noChangeShapeType="1"/>
            </p:cNvSpPr>
            <p:nvPr/>
          </p:nvSpPr>
          <p:spPr bwMode="auto">
            <a:xfrm>
              <a:off x="6329363" y="4038600"/>
              <a:ext cx="0" cy="1524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2" name="Line 11">
              <a:extLst>
                <a:ext uri="{FF2B5EF4-FFF2-40B4-BE49-F238E27FC236}">
                  <a16:creationId xmlns:a16="http://schemas.microsoft.com/office/drawing/2014/main" id="{30C022EE-F7B1-9542-851A-79ABFD885F5B}"/>
                </a:ext>
              </a:extLst>
            </p:cNvPr>
            <p:cNvSpPr>
              <a:spLocks noChangeShapeType="1"/>
            </p:cNvSpPr>
            <p:nvPr/>
          </p:nvSpPr>
          <p:spPr bwMode="auto">
            <a:xfrm>
              <a:off x="3276600" y="5791200"/>
              <a:ext cx="7620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5853" name="Line 12">
              <a:extLst>
                <a:ext uri="{FF2B5EF4-FFF2-40B4-BE49-F238E27FC236}">
                  <a16:creationId xmlns:a16="http://schemas.microsoft.com/office/drawing/2014/main" id="{B64F4000-F029-764C-A1E9-4DE176BD088D}"/>
                </a:ext>
              </a:extLst>
            </p:cNvPr>
            <p:cNvSpPr>
              <a:spLocks noChangeShapeType="1"/>
            </p:cNvSpPr>
            <p:nvPr/>
          </p:nvSpPr>
          <p:spPr bwMode="auto">
            <a:xfrm>
              <a:off x="4724400" y="5715000"/>
              <a:ext cx="685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4" name="Line 13">
              <a:extLst>
                <a:ext uri="{FF2B5EF4-FFF2-40B4-BE49-F238E27FC236}">
                  <a16:creationId xmlns:a16="http://schemas.microsoft.com/office/drawing/2014/main" id="{E83B7259-21CD-3C43-B9F8-A38A1080E13C}"/>
                </a:ext>
              </a:extLst>
            </p:cNvPr>
            <p:cNvSpPr>
              <a:spLocks noChangeShapeType="1"/>
            </p:cNvSpPr>
            <p:nvPr/>
          </p:nvSpPr>
          <p:spPr bwMode="auto">
            <a:xfrm>
              <a:off x="4724400" y="5172075"/>
              <a:ext cx="685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5" name="Line 14">
              <a:extLst>
                <a:ext uri="{FF2B5EF4-FFF2-40B4-BE49-F238E27FC236}">
                  <a16:creationId xmlns:a16="http://schemas.microsoft.com/office/drawing/2014/main" id="{51C9DDBC-7ED1-E447-A4E3-666110AD904C}"/>
                </a:ext>
              </a:extLst>
            </p:cNvPr>
            <p:cNvSpPr>
              <a:spLocks noChangeShapeType="1"/>
            </p:cNvSpPr>
            <p:nvPr/>
          </p:nvSpPr>
          <p:spPr bwMode="auto">
            <a:xfrm>
              <a:off x="4648200" y="4725988"/>
              <a:ext cx="762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6" name="Line 15">
              <a:extLst>
                <a:ext uri="{FF2B5EF4-FFF2-40B4-BE49-F238E27FC236}">
                  <a16:creationId xmlns:a16="http://schemas.microsoft.com/office/drawing/2014/main" id="{7145ABDA-E104-2C43-83B5-A4238E141FF9}"/>
                </a:ext>
              </a:extLst>
            </p:cNvPr>
            <p:cNvSpPr>
              <a:spLocks noChangeShapeType="1"/>
            </p:cNvSpPr>
            <p:nvPr/>
          </p:nvSpPr>
          <p:spPr bwMode="auto">
            <a:xfrm>
              <a:off x="4806154" y="4175125"/>
              <a:ext cx="60404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7" name="Line 16">
              <a:extLst>
                <a:ext uri="{FF2B5EF4-FFF2-40B4-BE49-F238E27FC236}">
                  <a16:creationId xmlns:a16="http://schemas.microsoft.com/office/drawing/2014/main" id="{A9CCE11A-C160-A844-8A9F-2B83F7037AFE}"/>
                </a:ext>
              </a:extLst>
            </p:cNvPr>
            <p:cNvSpPr>
              <a:spLocks noChangeShapeType="1"/>
            </p:cNvSpPr>
            <p:nvPr/>
          </p:nvSpPr>
          <p:spPr bwMode="auto">
            <a:xfrm>
              <a:off x="4794657" y="3537149"/>
              <a:ext cx="615543" cy="13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8" name="Line 17">
              <a:extLst>
                <a:ext uri="{FF2B5EF4-FFF2-40B4-BE49-F238E27FC236}">
                  <a16:creationId xmlns:a16="http://schemas.microsoft.com/office/drawing/2014/main" id="{3D9EC164-1328-644E-A4E7-1331534537E3}"/>
                </a:ext>
              </a:extLst>
            </p:cNvPr>
            <p:cNvSpPr>
              <a:spLocks noChangeShapeType="1"/>
            </p:cNvSpPr>
            <p:nvPr/>
          </p:nvSpPr>
          <p:spPr bwMode="auto">
            <a:xfrm>
              <a:off x="4343400" y="2962275"/>
              <a:ext cx="0" cy="2600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9" name="Line 18">
              <a:extLst>
                <a:ext uri="{FF2B5EF4-FFF2-40B4-BE49-F238E27FC236}">
                  <a16:creationId xmlns:a16="http://schemas.microsoft.com/office/drawing/2014/main" id="{E8F1604D-A9B5-BC4B-B83D-C2C69D2D6ECF}"/>
                </a:ext>
              </a:extLst>
            </p:cNvPr>
            <p:cNvSpPr>
              <a:spLocks noChangeShapeType="1"/>
            </p:cNvSpPr>
            <p:nvPr/>
          </p:nvSpPr>
          <p:spPr bwMode="auto">
            <a:xfrm>
              <a:off x="3254375" y="2574925"/>
              <a:ext cx="5191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0" name="Line 19">
              <a:extLst>
                <a:ext uri="{FF2B5EF4-FFF2-40B4-BE49-F238E27FC236}">
                  <a16:creationId xmlns:a16="http://schemas.microsoft.com/office/drawing/2014/main" id="{3B1EBC9B-B3EA-0444-9A79-20ABA4405FE7}"/>
                </a:ext>
              </a:extLst>
            </p:cNvPr>
            <p:cNvSpPr>
              <a:spLocks noChangeShapeType="1"/>
            </p:cNvSpPr>
            <p:nvPr/>
          </p:nvSpPr>
          <p:spPr bwMode="auto">
            <a:xfrm>
              <a:off x="2949575" y="3041650"/>
              <a:ext cx="304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1" name="Line 20">
              <a:extLst>
                <a:ext uri="{FF2B5EF4-FFF2-40B4-BE49-F238E27FC236}">
                  <a16:creationId xmlns:a16="http://schemas.microsoft.com/office/drawing/2014/main" id="{3C3950EE-58A6-9E41-A1BA-CB40A029CFDE}"/>
                </a:ext>
              </a:extLst>
            </p:cNvPr>
            <p:cNvSpPr>
              <a:spLocks noChangeShapeType="1"/>
            </p:cNvSpPr>
            <p:nvPr/>
          </p:nvSpPr>
          <p:spPr bwMode="auto">
            <a:xfrm>
              <a:off x="3025775" y="2432050"/>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2" name="Line 21">
              <a:extLst>
                <a:ext uri="{FF2B5EF4-FFF2-40B4-BE49-F238E27FC236}">
                  <a16:creationId xmlns:a16="http://schemas.microsoft.com/office/drawing/2014/main" id="{4A33CE4B-B90B-0F44-837D-E3C881070B33}"/>
                </a:ext>
              </a:extLst>
            </p:cNvPr>
            <p:cNvSpPr>
              <a:spLocks noChangeShapeType="1"/>
            </p:cNvSpPr>
            <p:nvPr/>
          </p:nvSpPr>
          <p:spPr bwMode="auto">
            <a:xfrm>
              <a:off x="2678113" y="1974850"/>
              <a:ext cx="0" cy="990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3" name="Line 22">
              <a:extLst>
                <a:ext uri="{FF2B5EF4-FFF2-40B4-BE49-F238E27FC236}">
                  <a16:creationId xmlns:a16="http://schemas.microsoft.com/office/drawing/2014/main" id="{B7404BC8-D79E-3A47-A95A-647C922907AA}"/>
                </a:ext>
              </a:extLst>
            </p:cNvPr>
            <p:cNvSpPr>
              <a:spLocks noChangeShapeType="1"/>
            </p:cNvSpPr>
            <p:nvPr/>
          </p:nvSpPr>
          <p:spPr bwMode="auto">
            <a:xfrm>
              <a:off x="1752600" y="1670050"/>
              <a:ext cx="762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4" name="Line 23">
              <a:extLst>
                <a:ext uri="{FF2B5EF4-FFF2-40B4-BE49-F238E27FC236}">
                  <a16:creationId xmlns:a16="http://schemas.microsoft.com/office/drawing/2014/main" id="{90C1166A-BEA7-0E48-A09D-BD15E047D236}"/>
                </a:ext>
              </a:extLst>
            </p:cNvPr>
            <p:cNvSpPr>
              <a:spLocks noChangeShapeType="1"/>
            </p:cNvSpPr>
            <p:nvPr/>
          </p:nvSpPr>
          <p:spPr bwMode="auto">
            <a:xfrm>
              <a:off x="1219200" y="1524000"/>
              <a:ext cx="53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5" name="Line 24">
              <a:extLst>
                <a:ext uri="{FF2B5EF4-FFF2-40B4-BE49-F238E27FC236}">
                  <a16:creationId xmlns:a16="http://schemas.microsoft.com/office/drawing/2014/main" id="{63EF80E6-AD1D-604C-A2FD-ACE9B3F5D78D}"/>
                </a:ext>
              </a:extLst>
            </p:cNvPr>
            <p:cNvSpPr>
              <a:spLocks noChangeShapeType="1"/>
            </p:cNvSpPr>
            <p:nvPr/>
          </p:nvSpPr>
          <p:spPr bwMode="auto">
            <a:xfrm>
              <a:off x="1524000" y="1905000"/>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6" name="Line 25">
              <a:extLst>
                <a:ext uri="{FF2B5EF4-FFF2-40B4-BE49-F238E27FC236}">
                  <a16:creationId xmlns:a16="http://schemas.microsoft.com/office/drawing/2014/main" id="{F89E6992-C249-FF42-99FE-7B53D4BFCE8B}"/>
                </a:ext>
              </a:extLst>
            </p:cNvPr>
            <p:cNvSpPr>
              <a:spLocks noChangeShapeType="1"/>
            </p:cNvSpPr>
            <p:nvPr/>
          </p:nvSpPr>
          <p:spPr bwMode="auto">
            <a:xfrm>
              <a:off x="1447800" y="2635925"/>
              <a:ext cx="304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7" name="Line 26">
              <a:extLst>
                <a:ext uri="{FF2B5EF4-FFF2-40B4-BE49-F238E27FC236}">
                  <a16:creationId xmlns:a16="http://schemas.microsoft.com/office/drawing/2014/main" id="{FB242259-F305-094A-B5B0-4F39A2420968}"/>
                </a:ext>
              </a:extLst>
            </p:cNvPr>
            <p:cNvSpPr>
              <a:spLocks noChangeShapeType="1"/>
            </p:cNvSpPr>
            <p:nvPr/>
          </p:nvSpPr>
          <p:spPr bwMode="auto">
            <a:xfrm>
              <a:off x="1600200" y="3453999"/>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8" name="Line 27">
              <a:extLst>
                <a:ext uri="{FF2B5EF4-FFF2-40B4-BE49-F238E27FC236}">
                  <a16:creationId xmlns:a16="http://schemas.microsoft.com/office/drawing/2014/main" id="{F9D8B981-5321-F842-AE0C-FAD5DA87061D}"/>
                </a:ext>
              </a:extLst>
            </p:cNvPr>
            <p:cNvSpPr>
              <a:spLocks noChangeShapeType="1"/>
            </p:cNvSpPr>
            <p:nvPr/>
          </p:nvSpPr>
          <p:spPr bwMode="auto">
            <a:xfrm>
              <a:off x="957263" y="1143000"/>
              <a:ext cx="0" cy="1752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9" name="Oval 29">
              <a:extLst>
                <a:ext uri="{FF2B5EF4-FFF2-40B4-BE49-F238E27FC236}">
                  <a16:creationId xmlns:a16="http://schemas.microsoft.com/office/drawing/2014/main" id="{81FBD718-C527-A449-8C3E-D1FB310BE8C8}"/>
                </a:ext>
              </a:extLst>
            </p:cNvPr>
            <p:cNvSpPr>
              <a:spLocks noChangeArrowheads="1"/>
            </p:cNvSpPr>
            <p:nvPr/>
          </p:nvSpPr>
          <p:spPr bwMode="auto">
            <a:xfrm>
              <a:off x="457200" y="533400"/>
              <a:ext cx="1066800" cy="712788"/>
            </a:xfrm>
            <a:prstGeom prst="ellipse">
              <a:avLst/>
            </a:prstGeom>
            <a:solidFill>
              <a:srgbClr val="FF9933"/>
            </a:solidFill>
            <a:ln w="9525">
              <a:solidFill>
                <a:srgbClr val="00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870" name="Text Box 30">
              <a:extLst>
                <a:ext uri="{FF2B5EF4-FFF2-40B4-BE49-F238E27FC236}">
                  <a16:creationId xmlns:a16="http://schemas.microsoft.com/office/drawing/2014/main" id="{ACBE6FE1-9D3A-E046-8AA3-C494FC6FE22D}"/>
                </a:ext>
              </a:extLst>
            </p:cNvPr>
            <p:cNvSpPr txBox="1">
              <a:spLocks noChangeArrowheads="1"/>
            </p:cNvSpPr>
            <p:nvPr/>
          </p:nvSpPr>
          <p:spPr bwMode="auto">
            <a:xfrm>
              <a:off x="533400" y="560388"/>
              <a:ext cx="882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a:solidFill>
                    <a:srgbClr val="000000"/>
                  </a:solidFill>
                </a:rPr>
                <a:t>Gather</a:t>
              </a:r>
            </a:p>
            <a:p>
              <a:pPr algn="ctr" eaLnBrk="1" hangingPunct="1"/>
              <a:r>
                <a:rPr lang="en-US" altLang="en-US" sz="1800">
                  <a:solidFill>
                    <a:srgbClr val="000000"/>
                  </a:solidFill>
                </a:rPr>
                <a:t>Data</a:t>
              </a:r>
            </a:p>
          </p:txBody>
        </p:sp>
        <p:sp>
          <p:nvSpPr>
            <p:cNvPr id="35871" name="Oval 32">
              <a:extLst>
                <a:ext uri="{FF2B5EF4-FFF2-40B4-BE49-F238E27FC236}">
                  <a16:creationId xmlns:a16="http://schemas.microsoft.com/office/drawing/2014/main" id="{7C4CE091-D783-9B45-AFCF-EEA1F5684D6D}"/>
                </a:ext>
              </a:extLst>
            </p:cNvPr>
            <p:cNvSpPr>
              <a:spLocks noChangeArrowheads="1"/>
            </p:cNvSpPr>
            <p:nvPr/>
          </p:nvSpPr>
          <p:spPr bwMode="auto">
            <a:xfrm>
              <a:off x="2133600" y="1295400"/>
              <a:ext cx="1066800" cy="712788"/>
            </a:xfrm>
            <a:prstGeom prst="ellipse">
              <a:avLst/>
            </a:prstGeom>
            <a:solidFill>
              <a:srgbClr val="FF9933"/>
            </a:solidFill>
            <a:ln w="9525">
              <a:solidFill>
                <a:srgbClr val="00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872" name="Text Box 33">
              <a:extLst>
                <a:ext uri="{FF2B5EF4-FFF2-40B4-BE49-F238E27FC236}">
                  <a16:creationId xmlns:a16="http://schemas.microsoft.com/office/drawing/2014/main" id="{8292A5E6-DF90-1641-830A-115CD87CFC0B}"/>
                </a:ext>
              </a:extLst>
            </p:cNvPr>
            <p:cNvSpPr txBox="1">
              <a:spLocks noChangeArrowheads="1"/>
            </p:cNvSpPr>
            <p:nvPr/>
          </p:nvSpPr>
          <p:spPr bwMode="auto">
            <a:xfrm>
              <a:off x="2220913" y="1338263"/>
              <a:ext cx="908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a:solidFill>
                    <a:srgbClr val="000000"/>
                  </a:solidFill>
                </a:rPr>
                <a:t>Format</a:t>
              </a:r>
            </a:p>
            <a:p>
              <a:pPr algn="ctr" eaLnBrk="1" hangingPunct="1"/>
              <a:r>
                <a:rPr lang="en-US" altLang="en-US" sz="1800">
                  <a:solidFill>
                    <a:srgbClr val="000000"/>
                  </a:solidFill>
                </a:rPr>
                <a:t>Data</a:t>
              </a:r>
            </a:p>
          </p:txBody>
        </p:sp>
        <p:sp>
          <p:nvSpPr>
            <p:cNvPr id="35873" name="Oval 35">
              <a:extLst>
                <a:ext uri="{FF2B5EF4-FFF2-40B4-BE49-F238E27FC236}">
                  <a16:creationId xmlns:a16="http://schemas.microsoft.com/office/drawing/2014/main" id="{EE9C0E5E-41D4-1C44-8BDE-CE88202C8261}"/>
                </a:ext>
              </a:extLst>
            </p:cNvPr>
            <p:cNvSpPr>
              <a:spLocks noChangeArrowheads="1"/>
            </p:cNvSpPr>
            <p:nvPr/>
          </p:nvSpPr>
          <p:spPr bwMode="auto">
            <a:xfrm>
              <a:off x="3716338" y="2117725"/>
              <a:ext cx="1276350" cy="898525"/>
            </a:xfrm>
            <a:prstGeom prst="ellipse">
              <a:avLst/>
            </a:prstGeom>
            <a:solidFill>
              <a:srgbClr val="FF9933"/>
            </a:solidFill>
            <a:ln w="9525">
              <a:solidFill>
                <a:srgbClr val="00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874" name="Text Box 36">
              <a:extLst>
                <a:ext uri="{FF2B5EF4-FFF2-40B4-BE49-F238E27FC236}">
                  <a16:creationId xmlns:a16="http://schemas.microsoft.com/office/drawing/2014/main" id="{66AAB149-B0D8-6C4F-BE94-FBE1DF725FB4}"/>
                </a:ext>
              </a:extLst>
            </p:cNvPr>
            <p:cNvSpPr txBox="1">
              <a:spLocks noChangeArrowheads="1"/>
            </p:cNvSpPr>
            <p:nvPr/>
          </p:nvSpPr>
          <p:spPr bwMode="auto">
            <a:xfrm>
              <a:off x="3773488" y="2124075"/>
              <a:ext cx="1200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a:solidFill>
                    <a:srgbClr val="000000"/>
                  </a:solidFill>
                </a:rPr>
                <a:t>Create</a:t>
              </a:r>
            </a:p>
            <a:p>
              <a:pPr algn="ctr" eaLnBrk="1" hangingPunct="1"/>
              <a:r>
                <a:rPr lang="en-US" altLang="en-US" sz="1800">
                  <a:solidFill>
                    <a:srgbClr val="000000"/>
                  </a:solidFill>
                </a:rPr>
                <a:t>RHESSys</a:t>
              </a:r>
            </a:p>
            <a:p>
              <a:pPr algn="ctr" eaLnBrk="1" hangingPunct="1"/>
              <a:r>
                <a:rPr lang="en-US" altLang="en-US" sz="1800">
                  <a:solidFill>
                    <a:srgbClr val="000000"/>
                  </a:solidFill>
                </a:rPr>
                <a:t>Files</a:t>
              </a:r>
            </a:p>
          </p:txBody>
        </p:sp>
        <p:sp>
          <p:nvSpPr>
            <p:cNvPr id="35875" name="Oval 38">
              <a:extLst>
                <a:ext uri="{FF2B5EF4-FFF2-40B4-BE49-F238E27FC236}">
                  <a16:creationId xmlns:a16="http://schemas.microsoft.com/office/drawing/2014/main" id="{89BB5C20-FB3C-2747-8630-E413BFCDD6F2}"/>
                </a:ext>
              </a:extLst>
            </p:cNvPr>
            <p:cNvSpPr>
              <a:spLocks noChangeArrowheads="1"/>
            </p:cNvSpPr>
            <p:nvPr/>
          </p:nvSpPr>
          <p:spPr bwMode="auto">
            <a:xfrm>
              <a:off x="5715000" y="3200400"/>
              <a:ext cx="1243013" cy="944563"/>
            </a:xfrm>
            <a:prstGeom prst="ellipse">
              <a:avLst/>
            </a:prstGeom>
            <a:solidFill>
              <a:srgbClr val="FF9933"/>
            </a:solidFill>
            <a:ln w="9525">
              <a:solidFill>
                <a:srgbClr val="00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876" name="Text Box 39">
              <a:extLst>
                <a:ext uri="{FF2B5EF4-FFF2-40B4-BE49-F238E27FC236}">
                  <a16:creationId xmlns:a16="http://schemas.microsoft.com/office/drawing/2014/main" id="{B1480402-0FEF-3440-8A49-68E2182E53F2}"/>
                </a:ext>
              </a:extLst>
            </p:cNvPr>
            <p:cNvSpPr txBox="1">
              <a:spLocks noChangeArrowheads="1"/>
            </p:cNvSpPr>
            <p:nvPr/>
          </p:nvSpPr>
          <p:spPr bwMode="auto">
            <a:xfrm>
              <a:off x="5772150" y="3309938"/>
              <a:ext cx="1200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Running</a:t>
              </a:r>
            </a:p>
            <a:p>
              <a:pPr eaLnBrk="1" hangingPunct="1"/>
              <a:r>
                <a:rPr lang="en-US" altLang="en-US" sz="1800">
                  <a:solidFill>
                    <a:srgbClr val="000000"/>
                  </a:solidFill>
                </a:rPr>
                <a:t>RHESSys</a:t>
              </a:r>
            </a:p>
          </p:txBody>
        </p:sp>
        <p:sp>
          <p:nvSpPr>
            <p:cNvPr id="35877" name="Oval 41">
              <a:extLst>
                <a:ext uri="{FF2B5EF4-FFF2-40B4-BE49-F238E27FC236}">
                  <a16:creationId xmlns:a16="http://schemas.microsoft.com/office/drawing/2014/main" id="{294AF98C-DBB9-F74D-A118-D48BE51D9801}"/>
                </a:ext>
              </a:extLst>
            </p:cNvPr>
            <p:cNvSpPr>
              <a:spLocks noChangeArrowheads="1"/>
            </p:cNvSpPr>
            <p:nvPr/>
          </p:nvSpPr>
          <p:spPr bwMode="auto">
            <a:xfrm>
              <a:off x="7478713" y="4225925"/>
              <a:ext cx="1098550" cy="768350"/>
            </a:xfrm>
            <a:prstGeom prst="ellipse">
              <a:avLst/>
            </a:prstGeom>
            <a:solidFill>
              <a:srgbClr val="FF9933"/>
            </a:solidFill>
            <a:ln w="9525">
              <a:solidFill>
                <a:srgbClr val="00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878" name="Text Box 42">
              <a:extLst>
                <a:ext uri="{FF2B5EF4-FFF2-40B4-BE49-F238E27FC236}">
                  <a16:creationId xmlns:a16="http://schemas.microsoft.com/office/drawing/2014/main" id="{875A554A-B3DE-C64F-B615-D13AFA5E91BC}"/>
                </a:ext>
              </a:extLst>
            </p:cNvPr>
            <p:cNvSpPr txBox="1">
              <a:spLocks noChangeArrowheads="1"/>
            </p:cNvSpPr>
            <p:nvPr/>
          </p:nvSpPr>
          <p:spPr bwMode="auto">
            <a:xfrm>
              <a:off x="7510463" y="4281488"/>
              <a:ext cx="996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a:solidFill>
                    <a:srgbClr val="000000"/>
                  </a:solidFill>
                </a:rPr>
                <a:t>Analyze</a:t>
              </a:r>
            </a:p>
            <a:p>
              <a:pPr algn="ctr" eaLnBrk="1" hangingPunct="1"/>
              <a:r>
                <a:rPr lang="en-US" altLang="en-US" sz="1800">
                  <a:solidFill>
                    <a:srgbClr val="000000"/>
                  </a:solidFill>
                </a:rPr>
                <a:t>Results</a:t>
              </a:r>
            </a:p>
          </p:txBody>
        </p:sp>
        <p:sp>
          <p:nvSpPr>
            <p:cNvPr id="35879" name="Text Box 43">
              <a:extLst>
                <a:ext uri="{FF2B5EF4-FFF2-40B4-BE49-F238E27FC236}">
                  <a16:creationId xmlns:a16="http://schemas.microsoft.com/office/drawing/2014/main" id="{31ACF096-9462-4744-A53C-226C0CDA446A}"/>
                </a:ext>
              </a:extLst>
            </p:cNvPr>
            <p:cNvSpPr txBox="1">
              <a:spLocks noChangeArrowheads="1"/>
            </p:cNvSpPr>
            <p:nvPr/>
          </p:nvSpPr>
          <p:spPr bwMode="auto">
            <a:xfrm>
              <a:off x="376238" y="1763549"/>
              <a:ext cx="1171575" cy="314325"/>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solidFill>
                    <a:srgbClr val="000000"/>
                  </a:solidFill>
                </a:rPr>
                <a:t>Meteorology</a:t>
              </a:r>
            </a:p>
          </p:txBody>
        </p:sp>
        <p:sp>
          <p:nvSpPr>
            <p:cNvPr id="35880" name="Text Box 44">
              <a:extLst>
                <a:ext uri="{FF2B5EF4-FFF2-40B4-BE49-F238E27FC236}">
                  <a16:creationId xmlns:a16="http://schemas.microsoft.com/office/drawing/2014/main" id="{E74950A5-70F2-3743-B6C0-788BF672D57C}"/>
                </a:ext>
              </a:extLst>
            </p:cNvPr>
            <p:cNvSpPr txBox="1">
              <a:spLocks noChangeArrowheads="1"/>
            </p:cNvSpPr>
            <p:nvPr/>
          </p:nvSpPr>
          <p:spPr bwMode="auto">
            <a:xfrm>
              <a:off x="320963" y="2155498"/>
              <a:ext cx="1282134" cy="954107"/>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rgbClr val="000000"/>
                  </a:solidFill>
                </a:rPr>
                <a:t>Observed</a:t>
              </a:r>
            </a:p>
            <a:p>
              <a:pPr algn="ctr" eaLnBrk="1" hangingPunct="1"/>
              <a:r>
                <a:rPr lang="en-US" altLang="en-US" sz="1400" dirty="0">
                  <a:solidFill>
                    <a:srgbClr val="000000"/>
                  </a:solidFill>
                </a:rPr>
                <a:t>(Streamflow,</a:t>
              </a:r>
            </a:p>
            <a:p>
              <a:pPr algn="ctr" eaLnBrk="1" hangingPunct="1"/>
              <a:r>
                <a:rPr lang="en-US" altLang="en-US" sz="1400" dirty="0">
                  <a:solidFill>
                    <a:srgbClr val="000000"/>
                  </a:solidFill>
                </a:rPr>
                <a:t>ET, PSN,</a:t>
              </a:r>
            </a:p>
            <a:p>
              <a:pPr algn="ctr" eaLnBrk="1" hangingPunct="1"/>
              <a:r>
                <a:rPr lang="en-US" altLang="en-US" sz="1400" dirty="0">
                  <a:solidFill>
                    <a:srgbClr val="000000"/>
                  </a:solidFill>
                </a:rPr>
                <a:t>Soil Moisture)</a:t>
              </a:r>
            </a:p>
          </p:txBody>
        </p:sp>
        <p:sp>
          <p:nvSpPr>
            <p:cNvPr id="35881" name="Text Box 45">
              <a:extLst>
                <a:ext uri="{FF2B5EF4-FFF2-40B4-BE49-F238E27FC236}">
                  <a16:creationId xmlns:a16="http://schemas.microsoft.com/office/drawing/2014/main" id="{AD8A6DAF-ECC4-7745-84BD-3F202B66B60C}"/>
                </a:ext>
              </a:extLst>
            </p:cNvPr>
            <p:cNvSpPr txBox="1">
              <a:spLocks noChangeArrowheads="1"/>
            </p:cNvSpPr>
            <p:nvPr/>
          </p:nvSpPr>
          <p:spPr bwMode="auto">
            <a:xfrm>
              <a:off x="266700" y="3193533"/>
              <a:ext cx="1395334" cy="523220"/>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solidFill>
                    <a:srgbClr val="000000"/>
                  </a:solidFill>
                </a:rPr>
                <a:t>Vegetation/Soil</a:t>
              </a:r>
            </a:p>
            <a:p>
              <a:pPr algn="ctr" eaLnBrk="1" hangingPunct="1"/>
              <a:r>
                <a:rPr lang="en-US" altLang="en-US" sz="1400">
                  <a:solidFill>
                    <a:srgbClr val="000000"/>
                  </a:solidFill>
                </a:rPr>
                <a:t>Land use</a:t>
              </a:r>
            </a:p>
          </p:txBody>
        </p:sp>
        <p:sp>
          <p:nvSpPr>
            <p:cNvPr id="35882" name="Text Box 46">
              <a:extLst>
                <a:ext uri="{FF2B5EF4-FFF2-40B4-BE49-F238E27FC236}">
                  <a16:creationId xmlns:a16="http://schemas.microsoft.com/office/drawing/2014/main" id="{87153626-C6B9-E64D-8ECA-C9096E2A1D8F}"/>
                </a:ext>
              </a:extLst>
            </p:cNvPr>
            <p:cNvSpPr txBox="1">
              <a:spLocks noChangeArrowheads="1"/>
            </p:cNvSpPr>
            <p:nvPr/>
          </p:nvSpPr>
          <p:spPr bwMode="auto">
            <a:xfrm>
              <a:off x="666750" y="1371600"/>
              <a:ext cx="588963" cy="314325"/>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rPr>
                <a:t>DEM</a:t>
              </a:r>
            </a:p>
          </p:txBody>
        </p:sp>
        <p:sp>
          <p:nvSpPr>
            <p:cNvPr id="35883" name="Text Box 47">
              <a:extLst>
                <a:ext uri="{FF2B5EF4-FFF2-40B4-BE49-F238E27FC236}">
                  <a16:creationId xmlns:a16="http://schemas.microsoft.com/office/drawing/2014/main" id="{61D2BD9B-28D9-904A-982A-28F54A1E749C}"/>
                </a:ext>
              </a:extLst>
            </p:cNvPr>
            <p:cNvSpPr txBox="1">
              <a:spLocks noChangeArrowheads="1"/>
            </p:cNvSpPr>
            <p:nvPr/>
          </p:nvSpPr>
          <p:spPr bwMode="auto">
            <a:xfrm>
              <a:off x="2319338" y="2790825"/>
              <a:ext cx="696912" cy="527050"/>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solidFill>
                    <a:srgbClr val="000000"/>
                  </a:solidFill>
                </a:rPr>
                <a:t>Time</a:t>
              </a:r>
            </a:p>
            <a:p>
              <a:pPr algn="ctr" eaLnBrk="1" hangingPunct="1"/>
              <a:r>
                <a:rPr lang="en-US" altLang="en-US" sz="1400">
                  <a:solidFill>
                    <a:srgbClr val="000000"/>
                  </a:solidFill>
                </a:rPr>
                <a:t>Series</a:t>
              </a:r>
            </a:p>
          </p:txBody>
        </p:sp>
        <p:sp>
          <p:nvSpPr>
            <p:cNvPr id="35884" name="Text Box 48">
              <a:extLst>
                <a:ext uri="{FF2B5EF4-FFF2-40B4-BE49-F238E27FC236}">
                  <a16:creationId xmlns:a16="http://schemas.microsoft.com/office/drawing/2014/main" id="{434FD162-AE7F-6149-B923-A622E0A9DA32}"/>
                </a:ext>
              </a:extLst>
            </p:cNvPr>
            <p:cNvSpPr txBox="1">
              <a:spLocks noChangeArrowheads="1"/>
            </p:cNvSpPr>
            <p:nvPr/>
          </p:nvSpPr>
          <p:spPr bwMode="auto">
            <a:xfrm>
              <a:off x="2239963" y="2138363"/>
              <a:ext cx="855662" cy="527050"/>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solidFill>
                    <a:srgbClr val="000000"/>
                  </a:solidFill>
                </a:rPr>
                <a:t>GIS</a:t>
              </a:r>
            </a:p>
            <a:p>
              <a:pPr algn="ctr" eaLnBrk="1" hangingPunct="1"/>
              <a:r>
                <a:rPr lang="en-US" altLang="en-US" sz="1400">
                  <a:solidFill>
                    <a:srgbClr val="000000"/>
                  </a:solidFill>
                </a:rPr>
                <a:t>(Spatial)</a:t>
              </a:r>
            </a:p>
          </p:txBody>
        </p:sp>
        <p:sp>
          <p:nvSpPr>
            <p:cNvPr id="35885" name="Text Box 49">
              <a:extLst>
                <a:ext uri="{FF2B5EF4-FFF2-40B4-BE49-F238E27FC236}">
                  <a16:creationId xmlns:a16="http://schemas.microsoft.com/office/drawing/2014/main" id="{59DE6540-3C9C-6441-BA07-51F4B0819ACC}"/>
                </a:ext>
              </a:extLst>
            </p:cNvPr>
            <p:cNvSpPr txBox="1">
              <a:spLocks noChangeArrowheads="1"/>
            </p:cNvSpPr>
            <p:nvPr/>
          </p:nvSpPr>
          <p:spPr bwMode="auto">
            <a:xfrm>
              <a:off x="3915954" y="3369945"/>
              <a:ext cx="878702" cy="307777"/>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err="1">
                  <a:solidFill>
                    <a:srgbClr val="000000"/>
                  </a:solidFill>
                </a:rPr>
                <a:t>Worldfile</a:t>
              </a:r>
              <a:endParaRPr lang="en-US" altLang="en-US" sz="1400" dirty="0">
                <a:solidFill>
                  <a:srgbClr val="000000"/>
                </a:solidFill>
              </a:endParaRPr>
            </a:p>
          </p:txBody>
        </p:sp>
        <p:sp>
          <p:nvSpPr>
            <p:cNvPr id="35886" name="Text Box 50">
              <a:extLst>
                <a:ext uri="{FF2B5EF4-FFF2-40B4-BE49-F238E27FC236}">
                  <a16:creationId xmlns:a16="http://schemas.microsoft.com/office/drawing/2014/main" id="{F41622D4-24D4-CD49-9807-E23A8DE511D6}"/>
                </a:ext>
              </a:extLst>
            </p:cNvPr>
            <p:cNvSpPr txBox="1">
              <a:spLocks noChangeArrowheads="1"/>
            </p:cNvSpPr>
            <p:nvPr/>
          </p:nvSpPr>
          <p:spPr bwMode="auto">
            <a:xfrm>
              <a:off x="3880648" y="3978275"/>
              <a:ext cx="950901" cy="307777"/>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err="1">
                  <a:solidFill>
                    <a:srgbClr val="000000"/>
                  </a:solidFill>
                </a:rPr>
                <a:t>Flowtable</a:t>
              </a:r>
              <a:endParaRPr lang="en-US" altLang="en-US" sz="1400" dirty="0">
                <a:solidFill>
                  <a:srgbClr val="000000"/>
                </a:solidFill>
              </a:endParaRPr>
            </a:p>
          </p:txBody>
        </p:sp>
        <p:sp>
          <p:nvSpPr>
            <p:cNvPr id="35887" name="Text Box 51">
              <a:extLst>
                <a:ext uri="{FF2B5EF4-FFF2-40B4-BE49-F238E27FC236}">
                  <a16:creationId xmlns:a16="http://schemas.microsoft.com/office/drawing/2014/main" id="{0D39A8E8-1E7F-774C-9360-6B5D1856D3BC}"/>
                </a:ext>
              </a:extLst>
            </p:cNvPr>
            <p:cNvSpPr txBox="1">
              <a:spLocks noChangeArrowheads="1"/>
            </p:cNvSpPr>
            <p:nvPr/>
          </p:nvSpPr>
          <p:spPr bwMode="auto">
            <a:xfrm>
              <a:off x="3957638" y="5019675"/>
              <a:ext cx="796925" cy="314325"/>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rPr>
                <a:t>Climate</a:t>
              </a:r>
            </a:p>
          </p:txBody>
        </p:sp>
        <p:sp>
          <p:nvSpPr>
            <p:cNvPr id="35888" name="Text Box 52">
              <a:extLst>
                <a:ext uri="{FF2B5EF4-FFF2-40B4-BE49-F238E27FC236}">
                  <a16:creationId xmlns:a16="http://schemas.microsoft.com/office/drawing/2014/main" id="{5E5187E8-BE82-AD47-9BEB-6AFBDBC1BB06}"/>
                </a:ext>
              </a:extLst>
            </p:cNvPr>
            <p:cNvSpPr txBox="1">
              <a:spLocks noChangeArrowheads="1"/>
            </p:cNvSpPr>
            <p:nvPr/>
          </p:nvSpPr>
          <p:spPr bwMode="auto">
            <a:xfrm>
              <a:off x="3997325" y="4565333"/>
              <a:ext cx="717550" cy="314325"/>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err="1">
                  <a:solidFill>
                    <a:srgbClr val="000000"/>
                  </a:solidFill>
                </a:rPr>
                <a:t>Tecfile</a:t>
              </a:r>
              <a:endParaRPr lang="en-US" altLang="en-US" sz="1400" dirty="0">
                <a:solidFill>
                  <a:srgbClr val="000000"/>
                </a:solidFill>
              </a:endParaRPr>
            </a:p>
          </p:txBody>
        </p:sp>
        <p:sp>
          <p:nvSpPr>
            <p:cNvPr id="35889" name="Text Box 53">
              <a:extLst>
                <a:ext uri="{FF2B5EF4-FFF2-40B4-BE49-F238E27FC236}">
                  <a16:creationId xmlns:a16="http://schemas.microsoft.com/office/drawing/2014/main" id="{CEB864D6-958B-B74A-80F7-52013E1DF099}"/>
                </a:ext>
              </a:extLst>
            </p:cNvPr>
            <p:cNvSpPr txBox="1">
              <a:spLocks noChangeArrowheads="1"/>
            </p:cNvSpPr>
            <p:nvPr/>
          </p:nvSpPr>
          <p:spPr bwMode="auto">
            <a:xfrm>
              <a:off x="7568044" y="5867400"/>
              <a:ext cx="923062" cy="523220"/>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solidFill>
                    <a:srgbClr val="000000"/>
                  </a:solidFill>
                </a:rPr>
                <a:t>Temporal</a:t>
              </a:r>
            </a:p>
            <a:p>
              <a:pPr algn="ctr" eaLnBrk="1" hangingPunct="1"/>
              <a:r>
                <a:rPr lang="en-US" altLang="en-US" sz="1400">
                  <a:solidFill>
                    <a:srgbClr val="000000"/>
                  </a:solidFill>
                </a:rPr>
                <a:t>(R)</a:t>
              </a:r>
            </a:p>
          </p:txBody>
        </p:sp>
        <p:sp>
          <p:nvSpPr>
            <p:cNvPr id="35890" name="Text Box 54">
              <a:extLst>
                <a:ext uri="{FF2B5EF4-FFF2-40B4-BE49-F238E27FC236}">
                  <a16:creationId xmlns:a16="http://schemas.microsoft.com/office/drawing/2014/main" id="{FE2DCB5E-1CCF-5541-9908-9DC98BB396B6}"/>
                </a:ext>
              </a:extLst>
            </p:cNvPr>
            <p:cNvSpPr txBox="1">
              <a:spLocks noChangeArrowheads="1"/>
            </p:cNvSpPr>
            <p:nvPr/>
          </p:nvSpPr>
          <p:spPr bwMode="auto">
            <a:xfrm>
              <a:off x="2208213" y="5486400"/>
              <a:ext cx="1112837" cy="1165225"/>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solidFill>
                    <a:srgbClr val="000000"/>
                  </a:solidFill>
                </a:rPr>
                <a:t>RHESSys</a:t>
              </a:r>
            </a:p>
            <a:p>
              <a:pPr algn="ctr" eaLnBrk="1" hangingPunct="1"/>
              <a:r>
                <a:rPr lang="en-US" altLang="en-US" sz="1400">
                  <a:solidFill>
                    <a:srgbClr val="000000"/>
                  </a:solidFill>
                </a:rPr>
                <a:t>Library of </a:t>
              </a:r>
            </a:p>
            <a:p>
              <a:pPr algn="ctr" eaLnBrk="1" hangingPunct="1"/>
              <a:r>
                <a:rPr lang="en-US" altLang="en-US" sz="1400">
                  <a:solidFill>
                    <a:srgbClr val="000000"/>
                  </a:solidFill>
                </a:rPr>
                <a:t>Soil and</a:t>
              </a:r>
            </a:p>
            <a:p>
              <a:pPr algn="ctr" eaLnBrk="1" hangingPunct="1"/>
              <a:r>
                <a:rPr lang="en-US" altLang="en-US" sz="1400">
                  <a:solidFill>
                    <a:srgbClr val="000000"/>
                  </a:solidFill>
                </a:rPr>
                <a:t>Vegetation</a:t>
              </a:r>
            </a:p>
            <a:p>
              <a:pPr algn="ctr" eaLnBrk="1" hangingPunct="1"/>
              <a:r>
                <a:rPr lang="en-US" altLang="en-US" sz="1400">
                  <a:solidFill>
                    <a:srgbClr val="000000"/>
                  </a:solidFill>
                </a:rPr>
                <a:t>Parameters</a:t>
              </a:r>
            </a:p>
          </p:txBody>
        </p:sp>
        <p:sp>
          <p:nvSpPr>
            <p:cNvPr id="35891" name="Text Box 55">
              <a:extLst>
                <a:ext uri="{FF2B5EF4-FFF2-40B4-BE49-F238E27FC236}">
                  <a16:creationId xmlns:a16="http://schemas.microsoft.com/office/drawing/2014/main" id="{4A0AD1C4-130F-8043-9F36-22155BDD62CA}"/>
                </a:ext>
              </a:extLst>
            </p:cNvPr>
            <p:cNvSpPr txBox="1">
              <a:spLocks noChangeArrowheads="1"/>
            </p:cNvSpPr>
            <p:nvPr/>
          </p:nvSpPr>
          <p:spPr bwMode="auto">
            <a:xfrm>
              <a:off x="7521748" y="5167313"/>
              <a:ext cx="1012479" cy="523220"/>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solidFill>
                    <a:srgbClr val="000000"/>
                  </a:solidFill>
                </a:rPr>
                <a:t>Spatial</a:t>
              </a:r>
            </a:p>
            <a:p>
              <a:pPr algn="ctr" eaLnBrk="1" hangingPunct="1"/>
              <a:r>
                <a:rPr lang="en-US" altLang="en-US" sz="1400">
                  <a:solidFill>
                    <a:srgbClr val="000000"/>
                  </a:solidFill>
                </a:rPr>
                <a:t>(R, Grass)</a:t>
              </a:r>
            </a:p>
          </p:txBody>
        </p:sp>
        <p:sp>
          <p:nvSpPr>
            <p:cNvPr id="35892" name="Text Box 56">
              <a:extLst>
                <a:ext uri="{FF2B5EF4-FFF2-40B4-BE49-F238E27FC236}">
                  <a16:creationId xmlns:a16="http://schemas.microsoft.com/office/drawing/2014/main" id="{A8F0C227-D76C-BD4C-9918-DA21330E1DA2}"/>
                </a:ext>
              </a:extLst>
            </p:cNvPr>
            <p:cNvSpPr txBox="1">
              <a:spLocks noChangeArrowheads="1"/>
            </p:cNvSpPr>
            <p:nvPr/>
          </p:nvSpPr>
          <p:spPr bwMode="auto">
            <a:xfrm>
              <a:off x="5786438" y="5167993"/>
              <a:ext cx="1112837" cy="527050"/>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solidFill>
                    <a:srgbClr val="000000"/>
                  </a:solidFill>
                </a:rPr>
                <a:t>Scenario</a:t>
              </a:r>
            </a:p>
            <a:p>
              <a:pPr algn="ctr" eaLnBrk="1" hangingPunct="1"/>
              <a:r>
                <a:rPr lang="en-US" altLang="en-US" sz="1400">
                  <a:solidFill>
                    <a:srgbClr val="000000"/>
                  </a:solidFill>
                </a:rPr>
                <a:t>Simulations</a:t>
              </a:r>
            </a:p>
          </p:txBody>
        </p:sp>
        <p:sp>
          <p:nvSpPr>
            <p:cNvPr id="35893" name="Text Box 57">
              <a:extLst>
                <a:ext uri="{FF2B5EF4-FFF2-40B4-BE49-F238E27FC236}">
                  <a16:creationId xmlns:a16="http://schemas.microsoft.com/office/drawing/2014/main" id="{AF052580-1CE4-1447-BDA8-6A0A64D3D406}"/>
                </a:ext>
              </a:extLst>
            </p:cNvPr>
            <p:cNvSpPr txBox="1">
              <a:spLocks noChangeArrowheads="1"/>
            </p:cNvSpPr>
            <p:nvPr/>
          </p:nvSpPr>
          <p:spPr bwMode="auto">
            <a:xfrm>
              <a:off x="5821363" y="4715556"/>
              <a:ext cx="1042987" cy="314325"/>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rPr>
                <a:t>Calibration</a:t>
              </a:r>
            </a:p>
          </p:txBody>
        </p:sp>
        <p:sp>
          <p:nvSpPr>
            <p:cNvPr id="35894" name="Text Box 58">
              <a:extLst>
                <a:ext uri="{FF2B5EF4-FFF2-40B4-BE49-F238E27FC236}">
                  <a16:creationId xmlns:a16="http://schemas.microsoft.com/office/drawing/2014/main" id="{36964B3A-10BA-F243-ADED-3D834923E29D}"/>
                </a:ext>
              </a:extLst>
            </p:cNvPr>
            <p:cNvSpPr txBox="1">
              <a:spLocks noChangeArrowheads="1"/>
            </p:cNvSpPr>
            <p:nvPr/>
          </p:nvSpPr>
          <p:spPr bwMode="auto">
            <a:xfrm>
              <a:off x="5929313" y="4263118"/>
              <a:ext cx="825500" cy="314325"/>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rPr>
                <a:t>Spin Up</a:t>
              </a:r>
            </a:p>
          </p:txBody>
        </p:sp>
        <p:sp>
          <p:nvSpPr>
            <p:cNvPr id="35895" name="Line 60">
              <a:extLst>
                <a:ext uri="{FF2B5EF4-FFF2-40B4-BE49-F238E27FC236}">
                  <a16:creationId xmlns:a16="http://schemas.microsoft.com/office/drawing/2014/main" id="{595E60DE-2B3F-014A-86F4-9CF522CC1697}"/>
                </a:ext>
              </a:extLst>
            </p:cNvPr>
            <p:cNvSpPr>
              <a:spLocks noChangeShapeType="1"/>
            </p:cNvSpPr>
            <p:nvPr/>
          </p:nvSpPr>
          <p:spPr bwMode="auto">
            <a:xfrm>
              <a:off x="1752600" y="1525587"/>
              <a:ext cx="0" cy="19284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6" name="Line 61">
              <a:extLst>
                <a:ext uri="{FF2B5EF4-FFF2-40B4-BE49-F238E27FC236}">
                  <a16:creationId xmlns:a16="http://schemas.microsoft.com/office/drawing/2014/main" id="{CABF4E37-D822-134A-B0F4-48DBBD40F772}"/>
                </a:ext>
              </a:extLst>
            </p:cNvPr>
            <p:cNvSpPr>
              <a:spLocks noChangeShapeType="1"/>
            </p:cNvSpPr>
            <p:nvPr/>
          </p:nvSpPr>
          <p:spPr bwMode="auto">
            <a:xfrm>
              <a:off x="3254375" y="2432050"/>
              <a:ext cx="0" cy="609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7" name="Line 62">
              <a:extLst>
                <a:ext uri="{FF2B5EF4-FFF2-40B4-BE49-F238E27FC236}">
                  <a16:creationId xmlns:a16="http://schemas.microsoft.com/office/drawing/2014/main" id="{111D1006-7AC4-EF43-B920-00AD1E557DF4}"/>
                </a:ext>
              </a:extLst>
            </p:cNvPr>
            <p:cNvSpPr>
              <a:spLocks noChangeShapeType="1"/>
            </p:cNvSpPr>
            <p:nvPr/>
          </p:nvSpPr>
          <p:spPr bwMode="auto">
            <a:xfrm>
              <a:off x="5410200" y="3540125"/>
              <a:ext cx="0" cy="2174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8" name="Text Box 63">
              <a:extLst>
                <a:ext uri="{FF2B5EF4-FFF2-40B4-BE49-F238E27FC236}">
                  <a16:creationId xmlns:a16="http://schemas.microsoft.com/office/drawing/2014/main" id="{91A90132-C7F7-914F-91EC-9E5525B8C452}"/>
                </a:ext>
              </a:extLst>
            </p:cNvPr>
            <p:cNvSpPr txBox="1">
              <a:spLocks noChangeArrowheads="1"/>
            </p:cNvSpPr>
            <p:nvPr/>
          </p:nvSpPr>
          <p:spPr bwMode="auto">
            <a:xfrm>
              <a:off x="3897418" y="5475288"/>
              <a:ext cx="931665" cy="523220"/>
            </a:xfrm>
            <a:prstGeom prst="rect">
              <a:avLst/>
            </a:prstGeom>
            <a:solidFill>
              <a:srgbClr val="CCFF66"/>
            </a:solidFill>
            <a:ln w="9525">
              <a:solidFill>
                <a:srgbClr val="00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rgbClr val="000000"/>
                  </a:solidFill>
                </a:rPr>
                <a:t>Definition</a:t>
              </a:r>
            </a:p>
            <a:p>
              <a:pPr algn="ctr" eaLnBrk="1" hangingPunct="1"/>
              <a:r>
                <a:rPr lang="en-US" altLang="en-US" sz="1400" dirty="0">
                  <a:solidFill>
                    <a:srgbClr val="000000"/>
                  </a:solidFill>
                </a:rPr>
                <a:t>Files</a:t>
              </a:r>
            </a:p>
          </p:txBody>
        </p:sp>
        <p:sp>
          <p:nvSpPr>
            <p:cNvPr id="35899" name="Line 64">
              <a:extLst>
                <a:ext uri="{FF2B5EF4-FFF2-40B4-BE49-F238E27FC236}">
                  <a16:creationId xmlns:a16="http://schemas.microsoft.com/office/drawing/2014/main" id="{B60F743F-3F0B-6E46-9E56-D82C0EE8C0C2}"/>
                </a:ext>
              </a:extLst>
            </p:cNvPr>
            <p:cNvSpPr>
              <a:spLocks noChangeShapeType="1"/>
            </p:cNvSpPr>
            <p:nvPr/>
          </p:nvSpPr>
          <p:spPr bwMode="auto">
            <a:xfrm>
              <a:off x="7086600" y="4419600"/>
              <a:ext cx="0" cy="10129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49460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10">
            <a:extLst>
              <a:ext uri="{FF2B5EF4-FFF2-40B4-BE49-F238E27FC236}">
                <a16:creationId xmlns:a16="http://schemas.microsoft.com/office/drawing/2014/main" id="{3495D1D6-4814-374D-9397-192210BA2D91}"/>
              </a:ext>
            </a:extLst>
          </p:cNvPr>
          <p:cNvGrpSpPr>
            <a:grpSpLocks/>
          </p:cNvGrpSpPr>
          <p:nvPr/>
        </p:nvGrpSpPr>
        <p:grpSpPr bwMode="auto">
          <a:xfrm>
            <a:off x="0" y="0"/>
            <a:ext cx="9144000" cy="6858000"/>
            <a:chOff x="0" y="0"/>
            <a:chExt cx="9144000" cy="6858000"/>
          </a:xfrm>
        </p:grpSpPr>
        <p:sp>
          <p:nvSpPr>
            <p:cNvPr id="8" name="Rectangle 1">
              <a:extLst>
                <a:ext uri="{FF2B5EF4-FFF2-40B4-BE49-F238E27FC236}">
                  <a16:creationId xmlns:a16="http://schemas.microsoft.com/office/drawing/2014/main" id="{20E64A02-832F-D645-A385-D2FC066DDA25}"/>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9" name="Rectangle 2">
              <a:extLst>
                <a:ext uri="{FF2B5EF4-FFF2-40B4-BE49-F238E27FC236}">
                  <a16:creationId xmlns:a16="http://schemas.microsoft.com/office/drawing/2014/main" id="{29199D06-C42B-6B4C-B3CF-08BAFFE2A998}"/>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36875" name="Group 3">
              <a:extLst>
                <a:ext uri="{FF2B5EF4-FFF2-40B4-BE49-F238E27FC236}">
                  <a16:creationId xmlns:a16="http://schemas.microsoft.com/office/drawing/2014/main" id="{8EB25AF1-46A5-5242-8728-FDF873FF723F}"/>
                </a:ext>
              </a:extLst>
            </p:cNvPr>
            <p:cNvGrpSpPr>
              <a:grpSpLocks/>
            </p:cNvGrpSpPr>
            <p:nvPr/>
          </p:nvGrpSpPr>
          <p:grpSpPr bwMode="auto">
            <a:xfrm>
              <a:off x="121422" y="79488"/>
              <a:ext cx="867542" cy="873071"/>
              <a:chOff x="48" y="0"/>
              <a:chExt cx="748" cy="752"/>
            </a:xfrm>
          </p:grpSpPr>
          <p:pic>
            <p:nvPicPr>
              <p:cNvPr id="36876" name="Picture 4">
                <a:extLst>
                  <a:ext uri="{FF2B5EF4-FFF2-40B4-BE49-F238E27FC236}">
                    <a16:creationId xmlns:a16="http://schemas.microsoft.com/office/drawing/2014/main" id="{276C9466-6594-7B44-AED1-5A9363EFA8F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AutoShape 5">
                <a:extLst>
                  <a:ext uri="{FF2B5EF4-FFF2-40B4-BE49-F238E27FC236}">
                    <a16:creationId xmlns:a16="http://schemas.microsoft.com/office/drawing/2014/main" id="{08B9B068-A5CE-8744-84AD-1A3E07528236}"/>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36867" name="Title 8">
            <a:extLst>
              <a:ext uri="{FF2B5EF4-FFF2-40B4-BE49-F238E27FC236}">
                <a16:creationId xmlns:a16="http://schemas.microsoft.com/office/drawing/2014/main" id="{8F7457A8-9E10-6B4D-9EAE-3DB82D575DC0}"/>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latin typeface="Calibri" panose="020F0502020204030204" pitchFamily="34" charset="0"/>
                <a:cs typeface="Arial" panose="020B0604020202020204" pitchFamily="34" charset="0"/>
              </a:rPr>
              <a:t>RHESSys Input files</a:t>
            </a:r>
          </a:p>
        </p:txBody>
      </p:sp>
      <p:sp>
        <p:nvSpPr>
          <p:cNvPr id="36868" name="TextBox 14">
            <a:extLst>
              <a:ext uri="{FF2B5EF4-FFF2-40B4-BE49-F238E27FC236}">
                <a16:creationId xmlns:a16="http://schemas.microsoft.com/office/drawing/2014/main" id="{87EEF836-A8CB-5A4F-8DE6-6C674076557D}"/>
              </a:ext>
            </a:extLst>
          </p:cNvPr>
          <p:cNvSpPr txBox="1">
            <a:spLocks noChangeArrowheads="1"/>
          </p:cNvSpPr>
          <p:nvPr/>
        </p:nvSpPr>
        <p:spPr bwMode="auto">
          <a:xfrm>
            <a:off x="846138" y="1603375"/>
            <a:ext cx="1758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Calibri" panose="020F0502020204030204" pitchFamily="34" charset="0"/>
              </a:rPr>
              <a:t>Climate Files</a:t>
            </a:r>
          </a:p>
        </p:txBody>
      </p:sp>
      <p:sp>
        <p:nvSpPr>
          <p:cNvPr id="36869" name="TextBox 15">
            <a:extLst>
              <a:ext uri="{FF2B5EF4-FFF2-40B4-BE49-F238E27FC236}">
                <a16:creationId xmlns:a16="http://schemas.microsoft.com/office/drawing/2014/main" id="{6B807D0B-0191-C64F-92BB-77419CA9C43B}"/>
              </a:ext>
            </a:extLst>
          </p:cNvPr>
          <p:cNvSpPr txBox="1">
            <a:spLocks noChangeArrowheads="1"/>
          </p:cNvSpPr>
          <p:nvPr/>
        </p:nvSpPr>
        <p:spPr bwMode="auto">
          <a:xfrm>
            <a:off x="846138" y="2582863"/>
            <a:ext cx="199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Calibri" panose="020F0502020204030204" pitchFamily="34" charset="0"/>
              </a:rPr>
              <a:t>Definition files</a:t>
            </a:r>
          </a:p>
        </p:txBody>
      </p:sp>
      <p:sp>
        <p:nvSpPr>
          <p:cNvPr id="36870" name="TextBox 16">
            <a:extLst>
              <a:ext uri="{FF2B5EF4-FFF2-40B4-BE49-F238E27FC236}">
                <a16:creationId xmlns:a16="http://schemas.microsoft.com/office/drawing/2014/main" id="{E94D77CC-8D14-1D47-A620-817A1C4F1F4C}"/>
              </a:ext>
            </a:extLst>
          </p:cNvPr>
          <p:cNvSpPr txBox="1">
            <a:spLocks noChangeArrowheads="1"/>
          </p:cNvSpPr>
          <p:nvPr/>
        </p:nvSpPr>
        <p:spPr bwMode="auto">
          <a:xfrm>
            <a:off x="846138" y="3560763"/>
            <a:ext cx="1333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Calibri" panose="020F0502020204030204" pitchFamily="34" charset="0"/>
              </a:rPr>
              <a:t>Worldfile</a:t>
            </a:r>
          </a:p>
        </p:txBody>
      </p:sp>
      <p:sp>
        <p:nvSpPr>
          <p:cNvPr id="36871" name="TextBox 17">
            <a:extLst>
              <a:ext uri="{FF2B5EF4-FFF2-40B4-BE49-F238E27FC236}">
                <a16:creationId xmlns:a16="http://schemas.microsoft.com/office/drawing/2014/main" id="{65D0CAD1-9D74-3C46-AB7D-A45C86893F5D}"/>
              </a:ext>
            </a:extLst>
          </p:cNvPr>
          <p:cNvSpPr txBox="1">
            <a:spLocks noChangeArrowheads="1"/>
          </p:cNvSpPr>
          <p:nvPr/>
        </p:nvSpPr>
        <p:spPr bwMode="auto">
          <a:xfrm>
            <a:off x="846138" y="4540250"/>
            <a:ext cx="1411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Calibri" panose="020F0502020204030204" pitchFamily="34" charset="0"/>
              </a:rPr>
              <a:t>Flowtable</a:t>
            </a:r>
          </a:p>
        </p:txBody>
      </p:sp>
      <p:sp>
        <p:nvSpPr>
          <p:cNvPr id="36872" name="TextBox 18">
            <a:extLst>
              <a:ext uri="{FF2B5EF4-FFF2-40B4-BE49-F238E27FC236}">
                <a16:creationId xmlns:a16="http://schemas.microsoft.com/office/drawing/2014/main" id="{2C75BBA0-AD34-A140-9F54-A7EAFB159E38}"/>
              </a:ext>
            </a:extLst>
          </p:cNvPr>
          <p:cNvSpPr txBox="1">
            <a:spLocks noChangeArrowheads="1"/>
          </p:cNvSpPr>
          <p:nvPr/>
        </p:nvSpPr>
        <p:spPr bwMode="auto">
          <a:xfrm>
            <a:off x="846138" y="5519738"/>
            <a:ext cx="977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Calibri" panose="020F0502020204030204" pitchFamily="34" charset="0"/>
              </a:rPr>
              <a:t>Tecfile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10">
            <a:extLst>
              <a:ext uri="{FF2B5EF4-FFF2-40B4-BE49-F238E27FC236}">
                <a16:creationId xmlns:a16="http://schemas.microsoft.com/office/drawing/2014/main" id="{8E8765E5-5785-A947-9CC8-7BADA9771C08}"/>
              </a:ext>
            </a:extLst>
          </p:cNvPr>
          <p:cNvGrpSpPr>
            <a:grpSpLocks/>
          </p:cNvGrpSpPr>
          <p:nvPr/>
        </p:nvGrpSpPr>
        <p:grpSpPr bwMode="auto">
          <a:xfrm>
            <a:off x="0" y="0"/>
            <a:ext cx="9144000" cy="6858000"/>
            <a:chOff x="0" y="0"/>
            <a:chExt cx="9144000" cy="6858000"/>
          </a:xfrm>
        </p:grpSpPr>
        <p:sp>
          <p:nvSpPr>
            <p:cNvPr id="21" name="Rectangle 1">
              <a:extLst>
                <a:ext uri="{FF2B5EF4-FFF2-40B4-BE49-F238E27FC236}">
                  <a16:creationId xmlns:a16="http://schemas.microsoft.com/office/drawing/2014/main" id="{7D1E35F2-0A94-8B45-B949-6522D3D522FB}"/>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22" name="Rectangle 2">
              <a:extLst>
                <a:ext uri="{FF2B5EF4-FFF2-40B4-BE49-F238E27FC236}">
                  <a16:creationId xmlns:a16="http://schemas.microsoft.com/office/drawing/2014/main" id="{FE879B37-0C70-1C4E-893B-4EF5877A6FE8}"/>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37900" name="Group 3">
              <a:extLst>
                <a:ext uri="{FF2B5EF4-FFF2-40B4-BE49-F238E27FC236}">
                  <a16:creationId xmlns:a16="http://schemas.microsoft.com/office/drawing/2014/main" id="{FB6F6620-9429-8A4B-BB5A-1AF6C219134D}"/>
                </a:ext>
              </a:extLst>
            </p:cNvPr>
            <p:cNvGrpSpPr>
              <a:grpSpLocks/>
            </p:cNvGrpSpPr>
            <p:nvPr/>
          </p:nvGrpSpPr>
          <p:grpSpPr bwMode="auto">
            <a:xfrm>
              <a:off x="121422" y="79488"/>
              <a:ext cx="867542" cy="873071"/>
              <a:chOff x="48" y="0"/>
              <a:chExt cx="748" cy="752"/>
            </a:xfrm>
          </p:grpSpPr>
          <p:pic>
            <p:nvPicPr>
              <p:cNvPr id="37901" name="Picture 4">
                <a:extLst>
                  <a:ext uri="{FF2B5EF4-FFF2-40B4-BE49-F238E27FC236}">
                    <a16:creationId xmlns:a16="http://schemas.microsoft.com/office/drawing/2014/main" id="{1DA34DD8-3406-494C-AD7E-EDA8D94B573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2" name="AutoShape 5">
                <a:extLst>
                  <a:ext uri="{FF2B5EF4-FFF2-40B4-BE49-F238E27FC236}">
                    <a16:creationId xmlns:a16="http://schemas.microsoft.com/office/drawing/2014/main" id="{5D8D3559-F32C-DB42-8300-6F9DA11D70D0}"/>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37891" name="Title 8">
            <a:extLst>
              <a:ext uri="{FF2B5EF4-FFF2-40B4-BE49-F238E27FC236}">
                <a16:creationId xmlns:a16="http://schemas.microsoft.com/office/drawing/2014/main" id="{1CB15ABE-A669-514F-AA92-0BD7C5B2DE72}"/>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latin typeface="Calibri" panose="020F0502020204030204" pitchFamily="34" charset="0"/>
                <a:cs typeface="Arial" panose="020B0604020202020204" pitchFamily="34" charset="0"/>
              </a:rPr>
              <a:t>RHESSys Input files</a:t>
            </a:r>
          </a:p>
        </p:txBody>
      </p:sp>
      <p:sp>
        <p:nvSpPr>
          <p:cNvPr id="37892" name="Rectangle 15">
            <a:extLst>
              <a:ext uri="{FF2B5EF4-FFF2-40B4-BE49-F238E27FC236}">
                <a16:creationId xmlns:a16="http://schemas.microsoft.com/office/drawing/2014/main" id="{58BEA846-F191-8341-ACAB-0D878A91313C}"/>
              </a:ext>
            </a:extLst>
          </p:cNvPr>
          <p:cNvSpPr>
            <a:spLocks noChangeArrowheads="1"/>
          </p:cNvSpPr>
          <p:nvPr/>
        </p:nvSpPr>
        <p:spPr bwMode="auto">
          <a:xfrm>
            <a:off x="2944813" y="1414463"/>
            <a:ext cx="598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alibri" panose="020F0502020204030204" pitchFamily="34" charset="0"/>
              </a:rPr>
              <a:t>RHESSys requires daily climate inputs for precipitation, minimum and maximum air temperature.  Additional optional inputs can also be included.</a:t>
            </a:r>
          </a:p>
        </p:txBody>
      </p:sp>
      <p:sp>
        <p:nvSpPr>
          <p:cNvPr id="37893" name="TextBox 14">
            <a:extLst>
              <a:ext uri="{FF2B5EF4-FFF2-40B4-BE49-F238E27FC236}">
                <a16:creationId xmlns:a16="http://schemas.microsoft.com/office/drawing/2014/main" id="{5175DEF4-21B7-F740-AEB5-C5D92FEE729B}"/>
              </a:ext>
            </a:extLst>
          </p:cNvPr>
          <p:cNvSpPr txBox="1">
            <a:spLocks noChangeArrowheads="1"/>
          </p:cNvSpPr>
          <p:nvPr/>
        </p:nvSpPr>
        <p:spPr bwMode="auto">
          <a:xfrm>
            <a:off x="846138" y="1603375"/>
            <a:ext cx="1795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000090"/>
                </a:solidFill>
                <a:latin typeface="Calibri" panose="020F0502020204030204" pitchFamily="34" charset="0"/>
              </a:rPr>
              <a:t>Climate Files</a:t>
            </a:r>
          </a:p>
        </p:txBody>
      </p:sp>
      <p:sp>
        <p:nvSpPr>
          <p:cNvPr id="27" name="TextBox 15">
            <a:extLst>
              <a:ext uri="{FF2B5EF4-FFF2-40B4-BE49-F238E27FC236}">
                <a16:creationId xmlns:a16="http://schemas.microsoft.com/office/drawing/2014/main" id="{39E07637-05D7-514E-B8CA-5D0E0684AE68}"/>
              </a:ext>
            </a:extLst>
          </p:cNvPr>
          <p:cNvSpPr txBox="1">
            <a:spLocks noChangeArrowheads="1"/>
          </p:cNvSpPr>
          <p:nvPr/>
        </p:nvSpPr>
        <p:spPr bwMode="auto">
          <a:xfrm>
            <a:off x="846138" y="2582863"/>
            <a:ext cx="1992312" cy="461962"/>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Definition files</a:t>
            </a:r>
          </a:p>
        </p:txBody>
      </p:sp>
      <p:sp>
        <p:nvSpPr>
          <p:cNvPr id="28" name="TextBox 16">
            <a:extLst>
              <a:ext uri="{FF2B5EF4-FFF2-40B4-BE49-F238E27FC236}">
                <a16:creationId xmlns:a16="http://schemas.microsoft.com/office/drawing/2014/main" id="{FED47EE0-CF65-844B-87C1-6C06E0266BFA}"/>
              </a:ext>
            </a:extLst>
          </p:cNvPr>
          <p:cNvSpPr txBox="1">
            <a:spLocks noChangeArrowheads="1"/>
          </p:cNvSpPr>
          <p:nvPr/>
        </p:nvSpPr>
        <p:spPr bwMode="auto">
          <a:xfrm>
            <a:off x="846138" y="3560763"/>
            <a:ext cx="1333500" cy="461962"/>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Worldfile</a:t>
            </a:r>
          </a:p>
        </p:txBody>
      </p:sp>
      <p:sp>
        <p:nvSpPr>
          <p:cNvPr id="29" name="TextBox 17">
            <a:extLst>
              <a:ext uri="{FF2B5EF4-FFF2-40B4-BE49-F238E27FC236}">
                <a16:creationId xmlns:a16="http://schemas.microsoft.com/office/drawing/2014/main" id="{D5C986AF-0CF4-544F-BE69-AE6AB7E6B72C}"/>
              </a:ext>
            </a:extLst>
          </p:cNvPr>
          <p:cNvSpPr txBox="1">
            <a:spLocks noChangeArrowheads="1"/>
          </p:cNvSpPr>
          <p:nvPr/>
        </p:nvSpPr>
        <p:spPr bwMode="auto">
          <a:xfrm>
            <a:off x="846138" y="4540250"/>
            <a:ext cx="1411287" cy="461963"/>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Flowtable</a:t>
            </a:r>
          </a:p>
        </p:txBody>
      </p:sp>
      <p:sp>
        <p:nvSpPr>
          <p:cNvPr id="30" name="TextBox 18">
            <a:extLst>
              <a:ext uri="{FF2B5EF4-FFF2-40B4-BE49-F238E27FC236}">
                <a16:creationId xmlns:a16="http://schemas.microsoft.com/office/drawing/2014/main" id="{138E5A19-CC46-AC43-95B3-1027EDFC747D}"/>
              </a:ext>
            </a:extLst>
          </p:cNvPr>
          <p:cNvSpPr txBox="1">
            <a:spLocks noChangeArrowheads="1"/>
          </p:cNvSpPr>
          <p:nvPr/>
        </p:nvSpPr>
        <p:spPr bwMode="auto">
          <a:xfrm>
            <a:off x="846138" y="5519738"/>
            <a:ext cx="977900" cy="461962"/>
          </a:xfrm>
          <a:prstGeom prst="rect">
            <a:avLst/>
          </a:prstGeom>
          <a:noFill/>
          <a:ln w="9525">
            <a:noFill/>
            <a:miter lim="800000"/>
            <a:headEnd/>
            <a:tailEnd/>
          </a:ln>
        </p:spPr>
        <p:txBody>
          <a:bodyPr wrap="none">
            <a:spAutoFit/>
          </a:bodyPr>
          <a:lstStyle/>
          <a:p>
            <a:pPr>
              <a:defRPr/>
            </a:pPr>
            <a:r>
              <a:rPr lang="en-US" sz="2400" dirty="0" err="1">
                <a:solidFill>
                  <a:schemeClr val="bg1">
                    <a:lumMod val="50000"/>
                  </a:schemeClr>
                </a:solidFill>
                <a:latin typeface="Calibri" charset="0"/>
                <a:ea typeface="ＭＳ Ｐゴシック" charset="-128"/>
                <a:cs typeface="ＭＳ Ｐゴシック" charset="-128"/>
              </a:rPr>
              <a:t>Tecfile</a:t>
            </a:r>
            <a:endParaRPr lang="en-US" sz="2400" dirty="0">
              <a:solidFill>
                <a:schemeClr val="bg1">
                  <a:lumMod val="50000"/>
                </a:schemeClr>
              </a:solidFill>
              <a:latin typeface="Calibri" charset="0"/>
              <a:ea typeface="ＭＳ Ｐゴシック" charset="-128"/>
              <a:cs typeface="ＭＳ Ｐゴシック"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10">
            <a:extLst>
              <a:ext uri="{FF2B5EF4-FFF2-40B4-BE49-F238E27FC236}">
                <a16:creationId xmlns:a16="http://schemas.microsoft.com/office/drawing/2014/main" id="{0684492F-4593-1B4A-A682-1D31D258AA95}"/>
              </a:ext>
            </a:extLst>
          </p:cNvPr>
          <p:cNvGrpSpPr>
            <a:grpSpLocks/>
          </p:cNvGrpSpPr>
          <p:nvPr/>
        </p:nvGrpSpPr>
        <p:grpSpPr bwMode="auto">
          <a:xfrm>
            <a:off x="0" y="0"/>
            <a:ext cx="9144000" cy="6858000"/>
            <a:chOff x="0" y="0"/>
            <a:chExt cx="9144000" cy="6858000"/>
          </a:xfrm>
        </p:grpSpPr>
        <p:sp>
          <p:nvSpPr>
            <p:cNvPr id="8" name="Rectangle 1">
              <a:extLst>
                <a:ext uri="{FF2B5EF4-FFF2-40B4-BE49-F238E27FC236}">
                  <a16:creationId xmlns:a16="http://schemas.microsoft.com/office/drawing/2014/main" id="{110CBD9A-8548-1A40-B63F-747F2FD9D4A5}"/>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9" name="Rectangle 2">
              <a:extLst>
                <a:ext uri="{FF2B5EF4-FFF2-40B4-BE49-F238E27FC236}">
                  <a16:creationId xmlns:a16="http://schemas.microsoft.com/office/drawing/2014/main" id="{F4624720-8FF5-0941-8FED-44C4261C1684}"/>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38924" name="Group 3">
              <a:extLst>
                <a:ext uri="{FF2B5EF4-FFF2-40B4-BE49-F238E27FC236}">
                  <a16:creationId xmlns:a16="http://schemas.microsoft.com/office/drawing/2014/main" id="{2E2AF49E-CFCE-AB4D-8C00-80ABD258D177}"/>
                </a:ext>
              </a:extLst>
            </p:cNvPr>
            <p:cNvGrpSpPr>
              <a:grpSpLocks/>
            </p:cNvGrpSpPr>
            <p:nvPr/>
          </p:nvGrpSpPr>
          <p:grpSpPr bwMode="auto">
            <a:xfrm>
              <a:off x="121422" y="79488"/>
              <a:ext cx="867542" cy="873071"/>
              <a:chOff x="48" y="0"/>
              <a:chExt cx="748" cy="752"/>
            </a:xfrm>
          </p:grpSpPr>
          <p:pic>
            <p:nvPicPr>
              <p:cNvPr id="38925" name="Picture 4">
                <a:extLst>
                  <a:ext uri="{FF2B5EF4-FFF2-40B4-BE49-F238E27FC236}">
                    <a16:creationId xmlns:a16="http://schemas.microsoft.com/office/drawing/2014/main" id="{58143134-563F-C940-A722-4F24A62E6D8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AutoShape 5">
                <a:extLst>
                  <a:ext uri="{FF2B5EF4-FFF2-40B4-BE49-F238E27FC236}">
                    <a16:creationId xmlns:a16="http://schemas.microsoft.com/office/drawing/2014/main" id="{78310FD0-9E68-B142-A5FD-EF96F00717EC}"/>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38915" name="Title 8">
            <a:extLst>
              <a:ext uri="{FF2B5EF4-FFF2-40B4-BE49-F238E27FC236}">
                <a16:creationId xmlns:a16="http://schemas.microsoft.com/office/drawing/2014/main" id="{63F0AAC0-D300-B44D-9791-D05213D30082}"/>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latin typeface="Calibri" panose="020F0502020204030204" pitchFamily="34" charset="0"/>
                <a:cs typeface="Arial" panose="020B0604020202020204" pitchFamily="34" charset="0"/>
              </a:rPr>
              <a:t>RHESSys Input files</a:t>
            </a:r>
          </a:p>
        </p:txBody>
      </p:sp>
      <p:sp>
        <p:nvSpPr>
          <p:cNvPr id="38916" name="TextBox 14">
            <a:extLst>
              <a:ext uri="{FF2B5EF4-FFF2-40B4-BE49-F238E27FC236}">
                <a16:creationId xmlns:a16="http://schemas.microsoft.com/office/drawing/2014/main" id="{41AA4F0B-CFAC-9849-B76A-64DA578D94DB}"/>
              </a:ext>
            </a:extLst>
          </p:cNvPr>
          <p:cNvSpPr txBox="1">
            <a:spLocks noChangeArrowheads="1"/>
          </p:cNvSpPr>
          <p:nvPr/>
        </p:nvSpPr>
        <p:spPr bwMode="auto">
          <a:xfrm>
            <a:off x="846138" y="1603375"/>
            <a:ext cx="1758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7F7F7F"/>
                </a:solidFill>
                <a:latin typeface="Calibri" panose="020F0502020204030204" pitchFamily="34" charset="0"/>
              </a:rPr>
              <a:t>Climate Files</a:t>
            </a:r>
          </a:p>
        </p:txBody>
      </p:sp>
      <p:sp>
        <p:nvSpPr>
          <p:cNvPr id="38917" name="TextBox 15">
            <a:extLst>
              <a:ext uri="{FF2B5EF4-FFF2-40B4-BE49-F238E27FC236}">
                <a16:creationId xmlns:a16="http://schemas.microsoft.com/office/drawing/2014/main" id="{8AF7CF98-FB58-DC42-AC69-0E28138AC098}"/>
              </a:ext>
            </a:extLst>
          </p:cNvPr>
          <p:cNvSpPr txBox="1">
            <a:spLocks noChangeArrowheads="1"/>
          </p:cNvSpPr>
          <p:nvPr/>
        </p:nvSpPr>
        <p:spPr bwMode="auto">
          <a:xfrm>
            <a:off x="846138" y="2582863"/>
            <a:ext cx="2046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000090"/>
                </a:solidFill>
                <a:latin typeface="Calibri" panose="020F0502020204030204" pitchFamily="34" charset="0"/>
              </a:rPr>
              <a:t>Definition files</a:t>
            </a:r>
          </a:p>
        </p:txBody>
      </p:sp>
      <p:sp>
        <p:nvSpPr>
          <p:cNvPr id="38918" name="TextBox 16">
            <a:extLst>
              <a:ext uri="{FF2B5EF4-FFF2-40B4-BE49-F238E27FC236}">
                <a16:creationId xmlns:a16="http://schemas.microsoft.com/office/drawing/2014/main" id="{B33E8308-9739-8A4B-9500-E53BD6AEA3E5}"/>
              </a:ext>
            </a:extLst>
          </p:cNvPr>
          <p:cNvSpPr txBox="1">
            <a:spLocks noChangeArrowheads="1"/>
          </p:cNvSpPr>
          <p:nvPr/>
        </p:nvSpPr>
        <p:spPr bwMode="auto">
          <a:xfrm>
            <a:off x="846138" y="3560763"/>
            <a:ext cx="1333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7F7F7F"/>
                </a:solidFill>
                <a:latin typeface="Calibri" panose="020F0502020204030204" pitchFamily="34" charset="0"/>
              </a:rPr>
              <a:t>Worldfile</a:t>
            </a:r>
          </a:p>
        </p:txBody>
      </p:sp>
      <p:sp>
        <p:nvSpPr>
          <p:cNvPr id="38919" name="TextBox 17">
            <a:extLst>
              <a:ext uri="{FF2B5EF4-FFF2-40B4-BE49-F238E27FC236}">
                <a16:creationId xmlns:a16="http://schemas.microsoft.com/office/drawing/2014/main" id="{678CC4F0-DFB1-2443-B0BE-B9EAEAA5BC07}"/>
              </a:ext>
            </a:extLst>
          </p:cNvPr>
          <p:cNvSpPr txBox="1">
            <a:spLocks noChangeArrowheads="1"/>
          </p:cNvSpPr>
          <p:nvPr/>
        </p:nvSpPr>
        <p:spPr bwMode="auto">
          <a:xfrm>
            <a:off x="846138" y="4540250"/>
            <a:ext cx="1411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7F7F7F"/>
                </a:solidFill>
                <a:latin typeface="Calibri" panose="020F0502020204030204" pitchFamily="34" charset="0"/>
              </a:rPr>
              <a:t>Flowtable</a:t>
            </a:r>
          </a:p>
        </p:txBody>
      </p:sp>
      <p:sp>
        <p:nvSpPr>
          <p:cNvPr id="38920" name="TextBox 18">
            <a:extLst>
              <a:ext uri="{FF2B5EF4-FFF2-40B4-BE49-F238E27FC236}">
                <a16:creationId xmlns:a16="http://schemas.microsoft.com/office/drawing/2014/main" id="{DBEEA290-07D5-3448-9A76-5F2453A96EF8}"/>
              </a:ext>
            </a:extLst>
          </p:cNvPr>
          <p:cNvSpPr txBox="1">
            <a:spLocks noChangeArrowheads="1"/>
          </p:cNvSpPr>
          <p:nvPr/>
        </p:nvSpPr>
        <p:spPr bwMode="auto">
          <a:xfrm>
            <a:off x="846138" y="5519738"/>
            <a:ext cx="977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7F7F7F"/>
                </a:solidFill>
                <a:latin typeface="Calibri" panose="020F0502020204030204" pitchFamily="34" charset="0"/>
              </a:rPr>
              <a:t>Tecfile</a:t>
            </a:r>
          </a:p>
        </p:txBody>
      </p:sp>
      <p:sp>
        <p:nvSpPr>
          <p:cNvPr id="38921" name="Rectangle 14">
            <a:extLst>
              <a:ext uri="{FF2B5EF4-FFF2-40B4-BE49-F238E27FC236}">
                <a16:creationId xmlns:a16="http://schemas.microsoft.com/office/drawing/2014/main" id="{E268E434-AAE0-A049-89EE-503706D5A6DD}"/>
              </a:ext>
            </a:extLst>
          </p:cNvPr>
          <p:cNvSpPr>
            <a:spLocks noChangeArrowheads="1"/>
          </p:cNvSpPr>
          <p:nvPr/>
        </p:nvSpPr>
        <p:spPr bwMode="auto">
          <a:xfrm>
            <a:off x="2944813" y="2535238"/>
            <a:ext cx="5983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alibri" panose="020F0502020204030204" pitchFamily="34" charset="0"/>
              </a:rPr>
              <a:t>The </a:t>
            </a:r>
            <a:r>
              <a:rPr lang="en-US" altLang="en-US" sz="1800" i="1">
                <a:latin typeface="Calibri" panose="020F0502020204030204" pitchFamily="34" charset="0"/>
              </a:rPr>
              <a:t>definition </a:t>
            </a:r>
            <a:r>
              <a:rPr lang="en-US" altLang="en-US" sz="1800">
                <a:latin typeface="Calibri" panose="020F0502020204030204" pitchFamily="34" charset="0"/>
              </a:rPr>
              <a:t>files describe </a:t>
            </a:r>
            <a:r>
              <a:rPr lang="en-US" altLang="en-US" sz="1800" b="1">
                <a:latin typeface="Calibri" panose="020F0502020204030204" pitchFamily="34" charset="0"/>
              </a:rPr>
              <a:t>characteristics</a:t>
            </a:r>
            <a:r>
              <a:rPr lang="en-US" altLang="en-US" sz="1800">
                <a:latin typeface="Calibri" panose="020F0502020204030204" pitchFamily="34" charset="0"/>
              </a:rPr>
              <a:t> of the variables associated with each object (level) of the spatial hierarchy.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10">
            <a:extLst>
              <a:ext uri="{FF2B5EF4-FFF2-40B4-BE49-F238E27FC236}">
                <a16:creationId xmlns:a16="http://schemas.microsoft.com/office/drawing/2014/main" id="{D369094D-0668-E141-B391-6611EBD9FF00}"/>
              </a:ext>
            </a:extLst>
          </p:cNvPr>
          <p:cNvGrpSpPr>
            <a:grpSpLocks/>
          </p:cNvGrpSpPr>
          <p:nvPr/>
        </p:nvGrpSpPr>
        <p:grpSpPr bwMode="auto">
          <a:xfrm>
            <a:off x="0" y="0"/>
            <a:ext cx="9144000" cy="6858000"/>
            <a:chOff x="0" y="0"/>
            <a:chExt cx="9144000" cy="6858000"/>
          </a:xfrm>
        </p:grpSpPr>
        <p:sp>
          <p:nvSpPr>
            <p:cNvPr id="8" name="Rectangle 1">
              <a:extLst>
                <a:ext uri="{FF2B5EF4-FFF2-40B4-BE49-F238E27FC236}">
                  <a16:creationId xmlns:a16="http://schemas.microsoft.com/office/drawing/2014/main" id="{662F2E10-FC8A-FF47-A67C-A1A6E1604B60}"/>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9" name="Rectangle 2">
              <a:extLst>
                <a:ext uri="{FF2B5EF4-FFF2-40B4-BE49-F238E27FC236}">
                  <a16:creationId xmlns:a16="http://schemas.microsoft.com/office/drawing/2014/main" id="{0A524038-6123-F145-8D29-FC53F3915C0F}"/>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39948" name="Group 3">
              <a:extLst>
                <a:ext uri="{FF2B5EF4-FFF2-40B4-BE49-F238E27FC236}">
                  <a16:creationId xmlns:a16="http://schemas.microsoft.com/office/drawing/2014/main" id="{6555361B-1084-8147-86B1-248773E64CB5}"/>
                </a:ext>
              </a:extLst>
            </p:cNvPr>
            <p:cNvGrpSpPr>
              <a:grpSpLocks/>
            </p:cNvGrpSpPr>
            <p:nvPr/>
          </p:nvGrpSpPr>
          <p:grpSpPr bwMode="auto">
            <a:xfrm>
              <a:off x="121422" y="79488"/>
              <a:ext cx="867542" cy="873071"/>
              <a:chOff x="48" y="0"/>
              <a:chExt cx="748" cy="752"/>
            </a:xfrm>
          </p:grpSpPr>
          <p:pic>
            <p:nvPicPr>
              <p:cNvPr id="39949" name="Picture 4">
                <a:extLst>
                  <a:ext uri="{FF2B5EF4-FFF2-40B4-BE49-F238E27FC236}">
                    <a16:creationId xmlns:a16="http://schemas.microsoft.com/office/drawing/2014/main" id="{30F8C48E-E2D6-2046-9BB7-BCBEE87FFEF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0" name="AutoShape 5">
                <a:extLst>
                  <a:ext uri="{FF2B5EF4-FFF2-40B4-BE49-F238E27FC236}">
                    <a16:creationId xmlns:a16="http://schemas.microsoft.com/office/drawing/2014/main" id="{A9B2FC1C-5085-CD43-BEEA-13E0C771B3CE}"/>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39939" name="Title 8">
            <a:extLst>
              <a:ext uri="{FF2B5EF4-FFF2-40B4-BE49-F238E27FC236}">
                <a16:creationId xmlns:a16="http://schemas.microsoft.com/office/drawing/2014/main" id="{CFEF2CD8-7CE3-DB48-B368-C1A92050B3EF}"/>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latin typeface="Calibri" panose="020F0502020204030204" pitchFamily="34" charset="0"/>
                <a:cs typeface="Arial" panose="020B0604020202020204" pitchFamily="34" charset="0"/>
              </a:rPr>
              <a:t>RHESSys Input files</a:t>
            </a:r>
          </a:p>
        </p:txBody>
      </p:sp>
      <p:sp>
        <p:nvSpPr>
          <p:cNvPr id="15" name="TextBox 14">
            <a:extLst>
              <a:ext uri="{FF2B5EF4-FFF2-40B4-BE49-F238E27FC236}">
                <a16:creationId xmlns:a16="http://schemas.microsoft.com/office/drawing/2014/main" id="{C8D22813-CEB3-C445-BA62-C5A67BCFAB02}"/>
              </a:ext>
            </a:extLst>
          </p:cNvPr>
          <p:cNvSpPr txBox="1">
            <a:spLocks noChangeArrowheads="1"/>
          </p:cNvSpPr>
          <p:nvPr/>
        </p:nvSpPr>
        <p:spPr bwMode="auto">
          <a:xfrm>
            <a:off x="846138" y="1603375"/>
            <a:ext cx="1758950" cy="461963"/>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Climate Files</a:t>
            </a:r>
          </a:p>
        </p:txBody>
      </p:sp>
      <p:sp>
        <p:nvSpPr>
          <p:cNvPr id="16" name="TextBox 15">
            <a:extLst>
              <a:ext uri="{FF2B5EF4-FFF2-40B4-BE49-F238E27FC236}">
                <a16:creationId xmlns:a16="http://schemas.microsoft.com/office/drawing/2014/main" id="{C7BC54E2-FFA6-8A44-906A-25116E934284}"/>
              </a:ext>
            </a:extLst>
          </p:cNvPr>
          <p:cNvSpPr txBox="1">
            <a:spLocks noChangeArrowheads="1"/>
          </p:cNvSpPr>
          <p:nvPr/>
        </p:nvSpPr>
        <p:spPr bwMode="auto">
          <a:xfrm>
            <a:off x="846138" y="2582863"/>
            <a:ext cx="1992312" cy="461962"/>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Definition files</a:t>
            </a:r>
          </a:p>
        </p:txBody>
      </p:sp>
      <p:sp>
        <p:nvSpPr>
          <p:cNvPr id="39942" name="TextBox 16">
            <a:extLst>
              <a:ext uri="{FF2B5EF4-FFF2-40B4-BE49-F238E27FC236}">
                <a16:creationId xmlns:a16="http://schemas.microsoft.com/office/drawing/2014/main" id="{2DDBF833-7A31-F444-AB6F-01CE75C78963}"/>
              </a:ext>
            </a:extLst>
          </p:cNvPr>
          <p:cNvSpPr txBox="1">
            <a:spLocks noChangeArrowheads="1"/>
          </p:cNvSpPr>
          <p:nvPr/>
        </p:nvSpPr>
        <p:spPr bwMode="auto">
          <a:xfrm>
            <a:off x="846138" y="3560763"/>
            <a:ext cx="1368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000090"/>
                </a:solidFill>
                <a:latin typeface="Calibri" panose="020F0502020204030204" pitchFamily="34" charset="0"/>
              </a:rPr>
              <a:t>Worldfile</a:t>
            </a:r>
          </a:p>
        </p:txBody>
      </p:sp>
      <p:sp>
        <p:nvSpPr>
          <p:cNvPr id="22" name="TextBox 17">
            <a:extLst>
              <a:ext uri="{FF2B5EF4-FFF2-40B4-BE49-F238E27FC236}">
                <a16:creationId xmlns:a16="http://schemas.microsoft.com/office/drawing/2014/main" id="{25198413-BF7E-B848-9FBF-DA20883AD334}"/>
              </a:ext>
            </a:extLst>
          </p:cNvPr>
          <p:cNvSpPr txBox="1">
            <a:spLocks noChangeArrowheads="1"/>
          </p:cNvSpPr>
          <p:nvPr/>
        </p:nvSpPr>
        <p:spPr bwMode="auto">
          <a:xfrm>
            <a:off x="846138" y="4540250"/>
            <a:ext cx="1411287" cy="461963"/>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Flowtable</a:t>
            </a:r>
          </a:p>
        </p:txBody>
      </p:sp>
      <p:sp>
        <p:nvSpPr>
          <p:cNvPr id="23" name="TextBox 18">
            <a:extLst>
              <a:ext uri="{FF2B5EF4-FFF2-40B4-BE49-F238E27FC236}">
                <a16:creationId xmlns:a16="http://schemas.microsoft.com/office/drawing/2014/main" id="{B9FD6730-59EF-FF48-BC37-CBECFD7A5883}"/>
              </a:ext>
            </a:extLst>
          </p:cNvPr>
          <p:cNvSpPr txBox="1">
            <a:spLocks noChangeArrowheads="1"/>
          </p:cNvSpPr>
          <p:nvPr/>
        </p:nvSpPr>
        <p:spPr bwMode="auto">
          <a:xfrm>
            <a:off x="846138" y="5519738"/>
            <a:ext cx="977900" cy="461962"/>
          </a:xfrm>
          <a:prstGeom prst="rect">
            <a:avLst/>
          </a:prstGeom>
          <a:noFill/>
          <a:ln w="9525">
            <a:noFill/>
            <a:miter lim="800000"/>
            <a:headEnd/>
            <a:tailEnd/>
          </a:ln>
        </p:spPr>
        <p:txBody>
          <a:bodyPr wrap="none">
            <a:spAutoFit/>
          </a:bodyPr>
          <a:lstStyle/>
          <a:p>
            <a:pPr>
              <a:defRPr/>
            </a:pPr>
            <a:r>
              <a:rPr lang="en-US" sz="2400" dirty="0" err="1">
                <a:solidFill>
                  <a:schemeClr val="bg1">
                    <a:lumMod val="50000"/>
                  </a:schemeClr>
                </a:solidFill>
                <a:latin typeface="Calibri" charset="0"/>
                <a:ea typeface="ＭＳ Ｐゴシック" charset="-128"/>
                <a:cs typeface="ＭＳ Ｐゴシック" charset="-128"/>
              </a:rPr>
              <a:t>Tecfile</a:t>
            </a:r>
            <a:endParaRPr lang="en-US" sz="2400" dirty="0">
              <a:solidFill>
                <a:schemeClr val="bg1">
                  <a:lumMod val="50000"/>
                </a:schemeClr>
              </a:solidFill>
              <a:latin typeface="Calibri" charset="0"/>
              <a:ea typeface="ＭＳ Ｐゴシック" charset="-128"/>
              <a:cs typeface="ＭＳ Ｐゴシック" charset="-128"/>
            </a:endParaRPr>
          </a:p>
        </p:txBody>
      </p:sp>
      <p:sp>
        <p:nvSpPr>
          <p:cNvPr id="39945" name="Rectangle 13">
            <a:extLst>
              <a:ext uri="{FF2B5EF4-FFF2-40B4-BE49-F238E27FC236}">
                <a16:creationId xmlns:a16="http://schemas.microsoft.com/office/drawing/2014/main" id="{0A0A2B67-3147-1C44-AFC4-620427063733}"/>
              </a:ext>
            </a:extLst>
          </p:cNvPr>
          <p:cNvSpPr>
            <a:spLocks noChangeArrowheads="1"/>
          </p:cNvSpPr>
          <p:nvPr/>
        </p:nvSpPr>
        <p:spPr bwMode="auto">
          <a:xfrm>
            <a:off x="2941638" y="3384550"/>
            <a:ext cx="5984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alibri" panose="020F0502020204030204" pitchFamily="34" charset="0"/>
              </a:rPr>
              <a:t>The </a:t>
            </a:r>
            <a:r>
              <a:rPr lang="en-US" altLang="en-US" sz="1800" i="1">
                <a:latin typeface="Calibri" panose="020F0502020204030204" pitchFamily="34" charset="0"/>
              </a:rPr>
              <a:t>worldfile</a:t>
            </a:r>
            <a:r>
              <a:rPr lang="en-US" altLang="en-US" sz="1800">
                <a:latin typeface="Calibri" panose="020F0502020204030204" pitchFamily="34" charset="0"/>
              </a:rPr>
              <a:t> defines the landscape representation within RHESSys.  It is based on a hierarchical structure that describes each spatial level containing progressively finer units.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10">
            <a:extLst>
              <a:ext uri="{FF2B5EF4-FFF2-40B4-BE49-F238E27FC236}">
                <a16:creationId xmlns:a16="http://schemas.microsoft.com/office/drawing/2014/main" id="{851572F8-B2BC-574A-A152-522500514599}"/>
              </a:ext>
            </a:extLst>
          </p:cNvPr>
          <p:cNvGrpSpPr>
            <a:grpSpLocks/>
          </p:cNvGrpSpPr>
          <p:nvPr/>
        </p:nvGrpSpPr>
        <p:grpSpPr bwMode="auto">
          <a:xfrm>
            <a:off x="0" y="0"/>
            <a:ext cx="9144000" cy="6858000"/>
            <a:chOff x="0" y="0"/>
            <a:chExt cx="9144000" cy="6858000"/>
          </a:xfrm>
        </p:grpSpPr>
        <p:sp>
          <p:nvSpPr>
            <p:cNvPr id="8" name="Rectangle 1">
              <a:extLst>
                <a:ext uri="{FF2B5EF4-FFF2-40B4-BE49-F238E27FC236}">
                  <a16:creationId xmlns:a16="http://schemas.microsoft.com/office/drawing/2014/main" id="{4D376F78-0593-F648-AB75-26A0042C3ACB}"/>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9" name="Rectangle 2">
              <a:extLst>
                <a:ext uri="{FF2B5EF4-FFF2-40B4-BE49-F238E27FC236}">
                  <a16:creationId xmlns:a16="http://schemas.microsoft.com/office/drawing/2014/main" id="{C84FFBB4-D995-554F-914F-75E9E1F3DB9B}"/>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40972" name="Group 3">
              <a:extLst>
                <a:ext uri="{FF2B5EF4-FFF2-40B4-BE49-F238E27FC236}">
                  <a16:creationId xmlns:a16="http://schemas.microsoft.com/office/drawing/2014/main" id="{93F39406-D301-4A4F-A959-C698298366D0}"/>
                </a:ext>
              </a:extLst>
            </p:cNvPr>
            <p:cNvGrpSpPr>
              <a:grpSpLocks/>
            </p:cNvGrpSpPr>
            <p:nvPr/>
          </p:nvGrpSpPr>
          <p:grpSpPr bwMode="auto">
            <a:xfrm>
              <a:off x="121422" y="79488"/>
              <a:ext cx="867542" cy="873071"/>
              <a:chOff x="48" y="0"/>
              <a:chExt cx="748" cy="752"/>
            </a:xfrm>
          </p:grpSpPr>
          <p:pic>
            <p:nvPicPr>
              <p:cNvPr id="40973" name="Picture 4">
                <a:extLst>
                  <a:ext uri="{FF2B5EF4-FFF2-40B4-BE49-F238E27FC236}">
                    <a16:creationId xmlns:a16="http://schemas.microsoft.com/office/drawing/2014/main" id="{7284A609-A75B-364E-B609-3F5A9A1FDA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AutoShape 5">
                <a:extLst>
                  <a:ext uri="{FF2B5EF4-FFF2-40B4-BE49-F238E27FC236}">
                    <a16:creationId xmlns:a16="http://schemas.microsoft.com/office/drawing/2014/main" id="{118A27FB-8AC0-EF40-9C55-F2314D725435}"/>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40963" name="Title 8">
            <a:extLst>
              <a:ext uri="{FF2B5EF4-FFF2-40B4-BE49-F238E27FC236}">
                <a16:creationId xmlns:a16="http://schemas.microsoft.com/office/drawing/2014/main" id="{0C9538FD-6625-8D4E-9688-7961BDDA5D07}"/>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latin typeface="Calibri" panose="020F0502020204030204" pitchFamily="34" charset="0"/>
                <a:cs typeface="Arial" panose="020B0604020202020204" pitchFamily="34" charset="0"/>
              </a:rPr>
              <a:t>RHESSys Input files</a:t>
            </a:r>
          </a:p>
        </p:txBody>
      </p:sp>
      <p:sp>
        <p:nvSpPr>
          <p:cNvPr id="15" name="TextBox 14">
            <a:extLst>
              <a:ext uri="{FF2B5EF4-FFF2-40B4-BE49-F238E27FC236}">
                <a16:creationId xmlns:a16="http://schemas.microsoft.com/office/drawing/2014/main" id="{3A5B786D-B335-7147-9008-6649D618C959}"/>
              </a:ext>
            </a:extLst>
          </p:cNvPr>
          <p:cNvSpPr txBox="1">
            <a:spLocks noChangeArrowheads="1"/>
          </p:cNvSpPr>
          <p:nvPr/>
        </p:nvSpPr>
        <p:spPr bwMode="auto">
          <a:xfrm>
            <a:off x="846138" y="1603375"/>
            <a:ext cx="1758950" cy="461963"/>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Climate Files</a:t>
            </a:r>
          </a:p>
        </p:txBody>
      </p:sp>
      <p:sp>
        <p:nvSpPr>
          <p:cNvPr id="16" name="TextBox 15">
            <a:extLst>
              <a:ext uri="{FF2B5EF4-FFF2-40B4-BE49-F238E27FC236}">
                <a16:creationId xmlns:a16="http://schemas.microsoft.com/office/drawing/2014/main" id="{156262CE-A68C-E044-8B52-C3F2D89DC2BB}"/>
              </a:ext>
            </a:extLst>
          </p:cNvPr>
          <p:cNvSpPr txBox="1">
            <a:spLocks noChangeArrowheads="1"/>
          </p:cNvSpPr>
          <p:nvPr/>
        </p:nvSpPr>
        <p:spPr bwMode="auto">
          <a:xfrm>
            <a:off x="846138" y="2582863"/>
            <a:ext cx="1992312" cy="461962"/>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Definition files</a:t>
            </a:r>
          </a:p>
        </p:txBody>
      </p:sp>
      <p:sp>
        <p:nvSpPr>
          <p:cNvPr id="17" name="TextBox 16">
            <a:extLst>
              <a:ext uri="{FF2B5EF4-FFF2-40B4-BE49-F238E27FC236}">
                <a16:creationId xmlns:a16="http://schemas.microsoft.com/office/drawing/2014/main" id="{803413FD-A4BE-5E48-861A-4339DF0CA999}"/>
              </a:ext>
            </a:extLst>
          </p:cNvPr>
          <p:cNvSpPr txBox="1">
            <a:spLocks noChangeArrowheads="1"/>
          </p:cNvSpPr>
          <p:nvPr/>
        </p:nvSpPr>
        <p:spPr bwMode="auto">
          <a:xfrm>
            <a:off x="846138" y="3560763"/>
            <a:ext cx="1333500" cy="461962"/>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Worldfile</a:t>
            </a:r>
          </a:p>
        </p:txBody>
      </p:sp>
      <p:sp>
        <p:nvSpPr>
          <p:cNvPr id="40967" name="TextBox 17">
            <a:extLst>
              <a:ext uri="{FF2B5EF4-FFF2-40B4-BE49-F238E27FC236}">
                <a16:creationId xmlns:a16="http://schemas.microsoft.com/office/drawing/2014/main" id="{BA5F5F32-6157-1349-85E1-8004319E3282}"/>
              </a:ext>
            </a:extLst>
          </p:cNvPr>
          <p:cNvSpPr txBox="1">
            <a:spLocks noChangeArrowheads="1"/>
          </p:cNvSpPr>
          <p:nvPr/>
        </p:nvSpPr>
        <p:spPr bwMode="auto">
          <a:xfrm>
            <a:off x="846138" y="45402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000090"/>
                </a:solidFill>
                <a:latin typeface="Calibri" panose="020F0502020204030204" pitchFamily="34" charset="0"/>
              </a:rPr>
              <a:t>Flowtable</a:t>
            </a:r>
          </a:p>
        </p:txBody>
      </p:sp>
      <p:sp>
        <p:nvSpPr>
          <p:cNvPr id="19" name="TextBox 18">
            <a:extLst>
              <a:ext uri="{FF2B5EF4-FFF2-40B4-BE49-F238E27FC236}">
                <a16:creationId xmlns:a16="http://schemas.microsoft.com/office/drawing/2014/main" id="{BF951038-C4A9-9F40-A0B5-E45077E8EED3}"/>
              </a:ext>
            </a:extLst>
          </p:cNvPr>
          <p:cNvSpPr txBox="1">
            <a:spLocks noChangeArrowheads="1"/>
          </p:cNvSpPr>
          <p:nvPr/>
        </p:nvSpPr>
        <p:spPr bwMode="auto">
          <a:xfrm>
            <a:off x="846138" y="5519738"/>
            <a:ext cx="977900" cy="461962"/>
          </a:xfrm>
          <a:prstGeom prst="rect">
            <a:avLst/>
          </a:prstGeom>
          <a:noFill/>
          <a:ln w="9525">
            <a:noFill/>
            <a:miter lim="800000"/>
            <a:headEnd/>
            <a:tailEnd/>
          </a:ln>
        </p:spPr>
        <p:txBody>
          <a:bodyPr wrap="none">
            <a:spAutoFit/>
          </a:bodyPr>
          <a:lstStyle/>
          <a:p>
            <a:pPr>
              <a:defRPr/>
            </a:pPr>
            <a:r>
              <a:rPr lang="en-US" sz="2400" dirty="0" err="1">
                <a:solidFill>
                  <a:schemeClr val="bg1">
                    <a:lumMod val="50000"/>
                  </a:schemeClr>
                </a:solidFill>
                <a:latin typeface="Calibri" charset="0"/>
                <a:ea typeface="ＭＳ Ｐゴシック" charset="-128"/>
                <a:cs typeface="ＭＳ Ｐゴシック" charset="-128"/>
              </a:rPr>
              <a:t>Tecfile</a:t>
            </a:r>
            <a:endParaRPr lang="en-US" sz="2400" dirty="0">
              <a:solidFill>
                <a:schemeClr val="bg1">
                  <a:lumMod val="50000"/>
                </a:schemeClr>
              </a:solidFill>
              <a:latin typeface="Calibri" charset="0"/>
              <a:ea typeface="ＭＳ Ｐゴシック" charset="-128"/>
              <a:cs typeface="ＭＳ Ｐゴシック" charset="-128"/>
            </a:endParaRPr>
          </a:p>
        </p:txBody>
      </p:sp>
      <p:sp>
        <p:nvSpPr>
          <p:cNvPr id="40969" name="Rectangle 14">
            <a:extLst>
              <a:ext uri="{FF2B5EF4-FFF2-40B4-BE49-F238E27FC236}">
                <a16:creationId xmlns:a16="http://schemas.microsoft.com/office/drawing/2014/main" id="{9956C96E-EBFA-6643-BD6C-BD0CCEE84FFB}"/>
              </a:ext>
            </a:extLst>
          </p:cNvPr>
          <p:cNvSpPr>
            <a:spLocks noChangeArrowheads="1"/>
          </p:cNvSpPr>
          <p:nvPr/>
        </p:nvSpPr>
        <p:spPr bwMode="auto">
          <a:xfrm>
            <a:off x="2944813" y="4386263"/>
            <a:ext cx="598328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alibri" panose="020F0502020204030204" pitchFamily="34" charset="0"/>
              </a:rPr>
              <a:t>The </a:t>
            </a:r>
            <a:r>
              <a:rPr lang="en-US" altLang="en-US" sz="1800" i="1">
                <a:latin typeface="Calibri" panose="020F0502020204030204" pitchFamily="34" charset="0"/>
              </a:rPr>
              <a:t>flowtable </a:t>
            </a:r>
            <a:r>
              <a:rPr lang="en-US" altLang="en-US" sz="1800">
                <a:latin typeface="Calibri" panose="020F0502020204030204" pitchFamily="34" charset="0"/>
              </a:rPr>
              <a:t>describes connectivity between patches within a hillslope. The </a:t>
            </a:r>
            <a:r>
              <a:rPr lang="en-US" altLang="en-US" sz="1800" i="1">
                <a:latin typeface="Calibri" panose="020F0502020204030204" pitchFamily="34" charset="0"/>
              </a:rPr>
              <a:t>flowtable </a:t>
            </a:r>
            <a:r>
              <a:rPr lang="en-US" altLang="en-US" sz="1800">
                <a:latin typeface="Calibri" panose="020F0502020204030204" pitchFamily="34" charset="0"/>
              </a:rPr>
              <a:t>is necessary when explicit routing is going to be incorporated into the model.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10">
            <a:extLst>
              <a:ext uri="{FF2B5EF4-FFF2-40B4-BE49-F238E27FC236}">
                <a16:creationId xmlns:a16="http://schemas.microsoft.com/office/drawing/2014/main" id="{3B990396-BC3E-2B49-9D8F-1B70B7C4B297}"/>
              </a:ext>
            </a:extLst>
          </p:cNvPr>
          <p:cNvGrpSpPr>
            <a:grpSpLocks/>
          </p:cNvGrpSpPr>
          <p:nvPr/>
        </p:nvGrpSpPr>
        <p:grpSpPr bwMode="auto">
          <a:xfrm>
            <a:off x="0" y="0"/>
            <a:ext cx="9144000" cy="6858000"/>
            <a:chOff x="0" y="0"/>
            <a:chExt cx="9144000" cy="6858000"/>
          </a:xfrm>
        </p:grpSpPr>
        <p:sp>
          <p:nvSpPr>
            <p:cNvPr id="8" name="Rectangle 1">
              <a:extLst>
                <a:ext uri="{FF2B5EF4-FFF2-40B4-BE49-F238E27FC236}">
                  <a16:creationId xmlns:a16="http://schemas.microsoft.com/office/drawing/2014/main" id="{D2C1F2E3-D96C-3047-9E5C-74759E5A20F0}"/>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9" name="Rectangle 2">
              <a:extLst>
                <a:ext uri="{FF2B5EF4-FFF2-40B4-BE49-F238E27FC236}">
                  <a16:creationId xmlns:a16="http://schemas.microsoft.com/office/drawing/2014/main" id="{74630DAA-E7F7-9F43-B053-9D57B515DDA0}"/>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41996" name="Group 3">
              <a:extLst>
                <a:ext uri="{FF2B5EF4-FFF2-40B4-BE49-F238E27FC236}">
                  <a16:creationId xmlns:a16="http://schemas.microsoft.com/office/drawing/2014/main" id="{1F75A7DC-159C-534C-9680-5089F68F902B}"/>
                </a:ext>
              </a:extLst>
            </p:cNvPr>
            <p:cNvGrpSpPr>
              <a:grpSpLocks/>
            </p:cNvGrpSpPr>
            <p:nvPr/>
          </p:nvGrpSpPr>
          <p:grpSpPr bwMode="auto">
            <a:xfrm>
              <a:off x="121422" y="79488"/>
              <a:ext cx="867542" cy="873071"/>
              <a:chOff x="48" y="0"/>
              <a:chExt cx="748" cy="752"/>
            </a:xfrm>
          </p:grpSpPr>
          <p:pic>
            <p:nvPicPr>
              <p:cNvPr id="41997" name="Picture 4">
                <a:extLst>
                  <a:ext uri="{FF2B5EF4-FFF2-40B4-BE49-F238E27FC236}">
                    <a16:creationId xmlns:a16="http://schemas.microsoft.com/office/drawing/2014/main" id="{3297FC35-CC1E-724F-8D41-FC723DA6615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8" name="AutoShape 5">
                <a:extLst>
                  <a:ext uri="{FF2B5EF4-FFF2-40B4-BE49-F238E27FC236}">
                    <a16:creationId xmlns:a16="http://schemas.microsoft.com/office/drawing/2014/main" id="{9CFC00AF-4A31-964B-907D-CEDB8DF5A245}"/>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41987" name="Title 8">
            <a:extLst>
              <a:ext uri="{FF2B5EF4-FFF2-40B4-BE49-F238E27FC236}">
                <a16:creationId xmlns:a16="http://schemas.microsoft.com/office/drawing/2014/main" id="{45743BA1-123E-E34D-ACBD-0E061AD532AD}"/>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latin typeface="Calibri" panose="020F0502020204030204" pitchFamily="34" charset="0"/>
                <a:cs typeface="Arial" panose="020B0604020202020204" pitchFamily="34" charset="0"/>
              </a:rPr>
              <a:t>RHESSys Input files</a:t>
            </a:r>
          </a:p>
        </p:txBody>
      </p:sp>
      <p:sp>
        <p:nvSpPr>
          <p:cNvPr id="15" name="TextBox 14">
            <a:extLst>
              <a:ext uri="{FF2B5EF4-FFF2-40B4-BE49-F238E27FC236}">
                <a16:creationId xmlns:a16="http://schemas.microsoft.com/office/drawing/2014/main" id="{DF045948-86E1-5E4D-9946-DFB492B81F4C}"/>
              </a:ext>
            </a:extLst>
          </p:cNvPr>
          <p:cNvSpPr txBox="1">
            <a:spLocks noChangeArrowheads="1"/>
          </p:cNvSpPr>
          <p:nvPr/>
        </p:nvSpPr>
        <p:spPr bwMode="auto">
          <a:xfrm>
            <a:off x="846138" y="1603375"/>
            <a:ext cx="1758950" cy="461963"/>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Climate Files</a:t>
            </a:r>
          </a:p>
        </p:txBody>
      </p:sp>
      <p:sp>
        <p:nvSpPr>
          <p:cNvPr id="16" name="TextBox 15">
            <a:extLst>
              <a:ext uri="{FF2B5EF4-FFF2-40B4-BE49-F238E27FC236}">
                <a16:creationId xmlns:a16="http://schemas.microsoft.com/office/drawing/2014/main" id="{95756420-00FC-4349-A2F7-D891C4AF362F}"/>
              </a:ext>
            </a:extLst>
          </p:cNvPr>
          <p:cNvSpPr txBox="1">
            <a:spLocks noChangeArrowheads="1"/>
          </p:cNvSpPr>
          <p:nvPr/>
        </p:nvSpPr>
        <p:spPr bwMode="auto">
          <a:xfrm>
            <a:off x="846138" y="2582863"/>
            <a:ext cx="1992312" cy="461962"/>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Definition files</a:t>
            </a:r>
          </a:p>
        </p:txBody>
      </p:sp>
      <p:sp>
        <p:nvSpPr>
          <p:cNvPr id="17" name="TextBox 16">
            <a:extLst>
              <a:ext uri="{FF2B5EF4-FFF2-40B4-BE49-F238E27FC236}">
                <a16:creationId xmlns:a16="http://schemas.microsoft.com/office/drawing/2014/main" id="{743B2AAB-BC57-0B4C-B505-61B0DE508E7B}"/>
              </a:ext>
            </a:extLst>
          </p:cNvPr>
          <p:cNvSpPr txBox="1">
            <a:spLocks noChangeArrowheads="1"/>
          </p:cNvSpPr>
          <p:nvPr/>
        </p:nvSpPr>
        <p:spPr bwMode="auto">
          <a:xfrm>
            <a:off x="846138" y="3560763"/>
            <a:ext cx="1333500" cy="461962"/>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Worldfile</a:t>
            </a:r>
          </a:p>
        </p:txBody>
      </p:sp>
      <p:sp>
        <p:nvSpPr>
          <p:cNvPr id="18" name="TextBox 17">
            <a:extLst>
              <a:ext uri="{FF2B5EF4-FFF2-40B4-BE49-F238E27FC236}">
                <a16:creationId xmlns:a16="http://schemas.microsoft.com/office/drawing/2014/main" id="{664338A8-AEA2-1D47-9D38-55DC3400DEBA}"/>
              </a:ext>
            </a:extLst>
          </p:cNvPr>
          <p:cNvSpPr txBox="1">
            <a:spLocks noChangeArrowheads="1"/>
          </p:cNvSpPr>
          <p:nvPr/>
        </p:nvSpPr>
        <p:spPr bwMode="auto">
          <a:xfrm>
            <a:off x="846138" y="4540250"/>
            <a:ext cx="1411287" cy="461963"/>
          </a:xfrm>
          <a:prstGeom prst="rect">
            <a:avLst/>
          </a:prstGeom>
          <a:noFill/>
          <a:ln w="9525">
            <a:noFill/>
            <a:miter lim="800000"/>
            <a:headEnd/>
            <a:tailEnd/>
          </a:ln>
        </p:spPr>
        <p:txBody>
          <a:bodyPr wrap="none">
            <a:spAutoFit/>
          </a:bodyPr>
          <a:lstStyle/>
          <a:p>
            <a:pPr>
              <a:defRPr/>
            </a:pPr>
            <a:r>
              <a:rPr lang="en-US" sz="2400" dirty="0">
                <a:solidFill>
                  <a:schemeClr val="bg1">
                    <a:lumMod val="50000"/>
                  </a:schemeClr>
                </a:solidFill>
                <a:latin typeface="Calibri" charset="0"/>
                <a:ea typeface="ＭＳ Ｐゴシック" charset="-128"/>
                <a:cs typeface="ＭＳ Ｐゴシック" charset="-128"/>
              </a:rPr>
              <a:t>Flowtable</a:t>
            </a:r>
          </a:p>
        </p:txBody>
      </p:sp>
      <p:sp>
        <p:nvSpPr>
          <p:cNvPr id="41992" name="TextBox 18">
            <a:extLst>
              <a:ext uri="{FF2B5EF4-FFF2-40B4-BE49-F238E27FC236}">
                <a16:creationId xmlns:a16="http://schemas.microsoft.com/office/drawing/2014/main" id="{28B46F94-3E35-B840-8D81-12348CC26885}"/>
              </a:ext>
            </a:extLst>
          </p:cNvPr>
          <p:cNvSpPr txBox="1">
            <a:spLocks noChangeArrowheads="1"/>
          </p:cNvSpPr>
          <p:nvPr/>
        </p:nvSpPr>
        <p:spPr bwMode="auto">
          <a:xfrm>
            <a:off x="846138" y="5519738"/>
            <a:ext cx="995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000090"/>
                </a:solidFill>
                <a:latin typeface="Calibri" panose="020F0502020204030204" pitchFamily="34" charset="0"/>
              </a:rPr>
              <a:t>Tecfile</a:t>
            </a:r>
          </a:p>
        </p:txBody>
      </p:sp>
      <p:sp>
        <p:nvSpPr>
          <p:cNvPr id="41993" name="Rectangle 15">
            <a:extLst>
              <a:ext uri="{FF2B5EF4-FFF2-40B4-BE49-F238E27FC236}">
                <a16:creationId xmlns:a16="http://schemas.microsoft.com/office/drawing/2014/main" id="{8AAFF5D5-E2A5-844B-AC4C-142EE5B257F4}"/>
              </a:ext>
            </a:extLst>
          </p:cNvPr>
          <p:cNvSpPr>
            <a:spLocks noChangeArrowheads="1"/>
          </p:cNvSpPr>
          <p:nvPr/>
        </p:nvSpPr>
        <p:spPr bwMode="auto">
          <a:xfrm>
            <a:off x="2944813" y="5241925"/>
            <a:ext cx="59832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alibri" panose="020F0502020204030204" pitchFamily="34" charset="0"/>
              </a:rPr>
              <a:t>RHESSys is structured as an event driven simulation, where most of the process modeling occurs between events.  The </a:t>
            </a:r>
            <a:r>
              <a:rPr lang="en-US" altLang="en-US" sz="1800" i="1">
                <a:latin typeface="Calibri" panose="020F0502020204030204" pitchFamily="34" charset="0"/>
              </a:rPr>
              <a:t>TEC file</a:t>
            </a:r>
            <a:r>
              <a:rPr lang="en-US" altLang="en-US" sz="1800">
                <a:latin typeface="Calibri" panose="020F0502020204030204" pitchFamily="34" charset="0"/>
              </a:rPr>
              <a:t>, or Temporal Event Control file, tells RHESSys when certain events occur.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a:extLst>
              <a:ext uri="{FF2B5EF4-FFF2-40B4-BE49-F238E27FC236}">
                <a16:creationId xmlns:a16="http://schemas.microsoft.com/office/drawing/2014/main" id="{3C7C4A49-00E4-624A-AC3F-5463C64A3878}"/>
              </a:ext>
            </a:extLst>
          </p:cNvPr>
          <p:cNvGrpSpPr>
            <a:grpSpLocks/>
          </p:cNvGrpSpPr>
          <p:nvPr/>
        </p:nvGrpSpPr>
        <p:grpSpPr bwMode="auto">
          <a:xfrm>
            <a:off x="0" y="0"/>
            <a:ext cx="9144000" cy="6858000"/>
            <a:chOff x="0" y="0"/>
            <a:chExt cx="9144000" cy="6858000"/>
          </a:xfrm>
        </p:grpSpPr>
        <p:sp>
          <p:nvSpPr>
            <p:cNvPr id="3" name="Rectangle 1">
              <a:extLst>
                <a:ext uri="{FF2B5EF4-FFF2-40B4-BE49-F238E27FC236}">
                  <a16:creationId xmlns:a16="http://schemas.microsoft.com/office/drawing/2014/main" id="{F92FEB7F-4F79-004C-ABBF-B839D66F8FAD}"/>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4" name="Rectangle 2">
              <a:extLst>
                <a:ext uri="{FF2B5EF4-FFF2-40B4-BE49-F238E27FC236}">
                  <a16:creationId xmlns:a16="http://schemas.microsoft.com/office/drawing/2014/main" id="{992463C5-EE56-5141-BE44-9DD748DD5A17}"/>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44039" name="Group 3">
              <a:extLst>
                <a:ext uri="{FF2B5EF4-FFF2-40B4-BE49-F238E27FC236}">
                  <a16:creationId xmlns:a16="http://schemas.microsoft.com/office/drawing/2014/main" id="{5248F65C-0B5F-A047-83A3-2A91C3F69E53}"/>
                </a:ext>
              </a:extLst>
            </p:cNvPr>
            <p:cNvGrpSpPr>
              <a:grpSpLocks/>
            </p:cNvGrpSpPr>
            <p:nvPr/>
          </p:nvGrpSpPr>
          <p:grpSpPr bwMode="auto">
            <a:xfrm>
              <a:off x="121422" y="79488"/>
              <a:ext cx="867542" cy="873071"/>
              <a:chOff x="48" y="0"/>
              <a:chExt cx="748" cy="752"/>
            </a:xfrm>
          </p:grpSpPr>
          <p:pic>
            <p:nvPicPr>
              <p:cNvPr id="44040" name="Picture 4">
                <a:extLst>
                  <a:ext uri="{FF2B5EF4-FFF2-40B4-BE49-F238E27FC236}">
                    <a16:creationId xmlns:a16="http://schemas.microsoft.com/office/drawing/2014/main" id="{E0F5B2AD-D57F-ED48-8E8C-A28990002AE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1" name="AutoShape 5">
                <a:extLst>
                  <a:ext uri="{FF2B5EF4-FFF2-40B4-BE49-F238E27FC236}">
                    <a16:creationId xmlns:a16="http://schemas.microsoft.com/office/drawing/2014/main" id="{5846C941-CF17-E145-A35B-9432A6664791}"/>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44035" name="Title 8">
            <a:extLst>
              <a:ext uri="{FF2B5EF4-FFF2-40B4-BE49-F238E27FC236}">
                <a16:creationId xmlns:a16="http://schemas.microsoft.com/office/drawing/2014/main" id="{7BD95C58-3C55-2243-86AE-114F808B5D07}"/>
              </a:ext>
            </a:extLst>
          </p:cNvPr>
          <p:cNvSpPr txBox="1">
            <a:spLocks/>
          </p:cNvSpPr>
          <p:nvPr/>
        </p:nvSpPr>
        <p:spPr bwMode="auto">
          <a:xfrm>
            <a:off x="0" y="0"/>
            <a:ext cx="914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cs typeface="Arial" panose="020B0604020202020204" pitchFamily="34" charset="0"/>
              </a:rPr>
              <a:t>Climate Files</a:t>
            </a:r>
          </a:p>
        </p:txBody>
      </p:sp>
      <p:sp>
        <p:nvSpPr>
          <p:cNvPr id="44036" name="Rectangle 9">
            <a:extLst>
              <a:ext uri="{FF2B5EF4-FFF2-40B4-BE49-F238E27FC236}">
                <a16:creationId xmlns:a16="http://schemas.microsoft.com/office/drawing/2014/main" id="{87CC3BDC-4451-C244-AEB8-76E4264032A0}"/>
              </a:ext>
            </a:extLst>
          </p:cNvPr>
          <p:cNvSpPr>
            <a:spLocks noChangeArrowheads="1"/>
          </p:cNvSpPr>
          <p:nvPr/>
        </p:nvSpPr>
        <p:spPr bwMode="auto">
          <a:xfrm>
            <a:off x="120650" y="1241425"/>
            <a:ext cx="9023350" cy="580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err="1">
                <a:cs typeface="Arial" panose="020B0604020202020204" pitchFamily="34" charset="0"/>
              </a:rPr>
              <a:t>RHESSys</a:t>
            </a:r>
            <a:r>
              <a:rPr lang="en-US" altLang="en-US" sz="1800" dirty="0">
                <a:cs typeface="Arial" panose="020B0604020202020204" pitchFamily="34" charset="0"/>
              </a:rPr>
              <a:t> requires daily climate inputs for precipitation, minimum and maximum air temperature (there are also a number of optional climate inputs.  If optional climate sequences are not available/used, a process model within </a:t>
            </a:r>
            <a:r>
              <a:rPr lang="en-US" altLang="en-US" sz="1800" dirty="0" err="1">
                <a:cs typeface="Arial" panose="020B0604020202020204" pitchFamily="34" charset="0"/>
              </a:rPr>
              <a:t>RHESSys</a:t>
            </a:r>
            <a:r>
              <a:rPr lang="en-US" altLang="en-US" sz="1800" dirty="0">
                <a:cs typeface="Arial" panose="020B0604020202020204" pitchFamily="34" charset="0"/>
              </a:rPr>
              <a:t> will provide estimates of these variables).</a:t>
            </a:r>
          </a:p>
          <a:p>
            <a:pPr eaLnBrk="1" hangingPunct="1"/>
            <a:endParaRPr lang="en-US" altLang="en-US" sz="1800" dirty="0">
              <a:cs typeface="Arial" panose="020B0604020202020204" pitchFamily="34" charset="0"/>
            </a:endParaRPr>
          </a:p>
          <a:p>
            <a:pPr eaLnBrk="1" hangingPunct="1"/>
            <a:r>
              <a:rPr lang="en-US" altLang="en-US" sz="1800" dirty="0">
                <a:cs typeface="Arial" panose="020B0604020202020204" pitchFamily="34" charset="0"/>
              </a:rPr>
              <a:t>Format: Station (</a:t>
            </a:r>
            <a:r>
              <a:rPr lang="en-US" altLang="en-US" sz="1800" dirty="0" err="1">
                <a:cs typeface="Arial" panose="020B0604020202020204" pitchFamily="34" charset="0"/>
              </a:rPr>
              <a:t>basestation</a:t>
            </a:r>
            <a:r>
              <a:rPr lang="en-US" altLang="en-US" sz="1800" dirty="0">
                <a:cs typeface="Arial" panose="020B0604020202020204" pitchFamily="34" charset="0"/>
              </a:rPr>
              <a:t>) or gridded data (e.g. </a:t>
            </a:r>
            <a:r>
              <a:rPr lang="en-US" altLang="en-US" sz="1800" dirty="0" err="1">
                <a:cs typeface="Arial" panose="020B0604020202020204" pitchFamily="34" charset="0"/>
              </a:rPr>
              <a:t>netcdf</a:t>
            </a:r>
            <a:r>
              <a:rPr lang="en-US" altLang="en-US" sz="1800" dirty="0">
                <a:cs typeface="Arial" panose="020B0604020202020204" pitchFamily="34" charset="0"/>
              </a:rPr>
              <a:t>)</a:t>
            </a:r>
          </a:p>
          <a:p>
            <a:pPr eaLnBrk="1" hangingPunct="1"/>
            <a:endParaRPr lang="en-US" altLang="en-US" sz="1800" dirty="0">
              <a:cs typeface="Arial" panose="020B0604020202020204" pitchFamily="34" charset="0"/>
            </a:endParaRPr>
          </a:p>
          <a:p>
            <a:pPr eaLnBrk="1" hangingPunct="1"/>
            <a:r>
              <a:rPr lang="en-US" altLang="en-US" sz="1800" dirty="0">
                <a:cs typeface="Arial" panose="020B0604020202020204" pitchFamily="34" charset="0"/>
              </a:rPr>
              <a:t>These climate inputs are linked to zones in the landscape representation by a </a:t>
            </a:r>
            <a:r>
              <a:rPr lang="en-US" altLang="en-US" sz="1800" b="1" dirty="0">
                <a:cs typeface="Arial" panose="020B0604020202020204" pitchFamily="34" charset="0"/>
              </a:rPr>
              <a:t>base station ID</a:t>
            </a:r>
            <a:r>
              <a:rPr lang="en-US" altLang="en-US" sz="1800" dirty="0">
                <a:cs typeface="Arial" panose="020B0604020202020204" pitchFamily="34" charset="0"/>
              </a:rPr>
              <a:t> affiliated with that zone. A single base station will typically serve multiple (or all) zones within the landscape, however, many base stations can also be used.</a:t>
            </a:r>
          </a:p>
          <a:p>
            <a:pPr eaLnBrk="1" hangingPunct="1"/>
            <a:r>
              <a:rPr lang="en-US" altLang="en-US" sz="1800" dirty="0">
                <a:cs typeface="Arial" panose="020B0604020202020204" pitchFamily="34" charset="0"/>
              </a:rPr>
              <a:t> </a:t>
            </a:r>
          </a:p>
          <a:p>
            <a:pPr eaLnBrk="1" hangingPunct="1"/>
            <a:r>
              <a:rPr lang="en-US" altLang="en-US" sz="1800" dirty="0">
                <a:cs typeface="Arial" panose="020B0604020202020204" pitchFamily="34" charset="0"/>
              </a:rPr>
              <a:t>Format:</a:t>
            </a:r>
          </a:p>
          <a:p>
            <a:pPr eaLnBrk="1" hangingPunct="1">
              <a:spcBef>
                <a:spcPts val="600"/>
              </a:spcBef>
              <a:buFont typeface="Wingdings" pitchFamily="2" charset="2"/>
              <a:buChar char="§"/>
            </a:pPr>
            <a:r>
              <a:rPr lang="en-US" altLang="en-US" sz="1600" dirty="0">
                <a:cs typeface="Arial" panose="020B0604020202020204" pitchFamily="34" charset="0"/>
              </a:rPr>
              <a:t> separate file for each time series input – one daily value, starting date on first line</a:t>
            </a:r>
          </a:p>
          <a:p>
            <a:pPr eaLnBrk="1" hangingPunct="1">
              <a:spcBef>
                <a:spcPts val="600"/>
              </a:spcBef>
              <a:buFont typeface="Wingdings" pitchFamily="2" charset="2"/>
              <a:buChar char="§"/>
            </a:pPr>
            <a:r>
              <a:rPr lang="en-US" altLang="en-US" sz="1600" dirty="0">
                <a:cs typeface="Arial" panose="020B0604020202020204" pitchFamily="34" charset="0"/>
              </a:rPr>
              <a:t> date formats for </a:t>
            </a:r>
            <a:r>
              <a:rPr lang="en-US" altLang="en-US" sz="1600" dirty="0" err="1">
                <a:cs typeface="Arial" panose="020B0604020202020204" pitchFamily="34" charset="0"/>
              </a:rPr>
              <a:t>RHESSys</a:t>
            </a:r>
            <a:r>
              <a:rPr lang="en-US" altLang="en-US" sz="1600" dirty="0">
                <a:cs typeface="Arial" panose="020B0604020202020204" pitchFamily="34" charset="0"/>
              </a:rPr>
              <a:t> files are Year, Month, Day, Hour</a:t>
            </a:r>
          </a:p>
          <a:p>
            <a:pPr eaLnBrk="1" hangingPunct="1">
              <a:spcBef>
                <a:spcPts val="600"/>
              </a:spcBef>
              <a:buFont typeface="Wingdings" pitchFamily="2" charset="2"/>
              <a:buChar char="§"/>
            </a:pPr>
            <a:r>
              <a:rPr lang="en-US" altLang="en-US" sz="1600" dirty="0">
                <a:cs typeface="Arial" panose="020B0604020202020204" pitchFamily="34" charset="0"/>
              </a:rPr>
              <a:t> climate files associated with the same base station must all have the same prefix</a:t>
            </a:r>
          </a:p>
          <a:p>
            <a:pPr eaLnBrk="1" hangingPunct="1">
              <a:spcBef>
                <a:spcPts val="600"/>
              </a:spcBef>
              <a:buFont typeface="Wingdings" pitchFamily="2" charset="2"/>
              <a:buChar char="§"/>
            </a:pPr>
            <a:r>
              <a:rPr lang="en-US" altLang="en-US" sz="1600" dirty="0">
                <a:cs typeface="Arial" panose="020B0604020202020204" pitchFamily="34" charset="0"/>
              </a:rPr>
              <a:t> a filename extension specifying the kind of climate variable (</a:t>
            </a:r>
            <a:r>
              <a:rPr lang="en-US" altLang="en-US" sz="1600" dirty="0" err="1">
                <a:cs typeface="Arial" panose="020B0604020202020204" pitchFamily="34" charset="0"/>
              </a:rPr>
              <a:t>ie</a:t>
            </a:r>
            <a:r>
              <a:rPr lang="en-US" altLang="en-US" sz="1600" dirty="0">
                <a:cs typeface="Arial" panose="020B0604020202020204" pitchFamily="34" charset="0"/>
              </a:rPr>
              <a:t>. precipitation, maximum or</a:t>
            </a:r>
            <a:br>
              <a:rPr lang="en-US" altLang="en-US" sz="1600" dirty="0">
                <a:cs typeface="Arial" panose="020B0604020202020204" pitchFamily="34" charset="0"/>
              </a:rPr>
            </a:br>
            <a:r>
              <a:rPr lang="en-US" altLang="en-US" sz="1600" dirty="0">
                <a:cs typeface="Arial" panose="020B0604020202020204" pitchFamily="34" charset="0"/>
              </a:rPr>
              <a:t>   minimum temperature) contained in each file is attached to the end of the prefix. </a:t>
            </a:r>
          </a:p>
          <a:p>
            <a:pPr eaLnBrk="1" hangingPunct="1">
              <a:spcBef>
                <a:spcPts val="600"/>
              </a:spcBef>
              <a:buFont typeface="Wingdings" pitchFamily="2" charset="2"/>
              <a:buChar char="§"/>
            </a:pPr>
            <a:r>
              <a:rPr lang="en-US" altLang="en-US" sz="1600" dirty="0">
                <a:cs typeface="Arial" panose="020B0604020202020204" pitchFamily="34" charset="0"/>
              </a:rPr>
              <a:t> prefix is then given in the base station description file, directing it to read in all climate files with</a:t>
            </a:r>
            <a:br>
              <a:rPr lang="en-US" altLang="en-US" sz="1600" dirty="0">
                <a:cs typeface="Arial" panose="020B0604020202020204" pitchFamily="34" charset="0"/>
              </a:rPr>
            </a:br>
            <a:r>
              <a:rPr lang="en-US" altLang="en-US" sz="1600" dirty="0">
                <a:cs typeface="Arial" panose="020B0604020202020204" pitchFamily="34" charset="0"/>
              </a:rPr>
              <a:t>   that prefix.  </a:t>
            </a:r>
          </a:p>
          <a:p>
            <a:pPr eaLnBrk="1" hangingPunct="1">
              <a:buFont typeface="Wingdings" pitchFamily="2" charset="2"/>
              <a:buChar char="§"/>
            </a:pPr>
            <a:endParaRPr lang="en-US" altLang="en-US"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2">
            <a:extLst>
              <a:ext uri="{FF2B5EF4-FFF2-40B4-BE49-F238E27FC236}">
                <a16:creationId xmlns:a16="http://schemas.microsoft.com/office/drawing/2014/main" id="{30DC9750-3BFA-474C-8CCB-5FDF912C5C23}"/>
              </a:ext>
            </a:extLst>
          </p:cNvPr>
          <p:cNvGrpSpPr>
            <a:grpSpLocks/>
          </p:cNvGrpSpPr>
          <p:nvPr/>
        </p:nvGrpSpPr>
        <p:grpSpPr bwMode="auto">
          <a:xfrm>
            <a:off x="0" y="0"/>
            <a:ext cx="9144000" cy="6858000"/>
            <a:chOff x="0" y="0"/>
            <a:chExt cx="9144000" cy="6858000"/>
          </a:xfrm>
        </p:grpSpPr>
        <p:sp>
          <p:nvSpPr>
            <p:cNvPr id="14" name="Rectangle 1">
              <a:extLst>
                <a:ext uri="{FF2B5EF4-FFF2-40B4-BE49-F238E27FC236}">
                  <a16:creationId xmlns:a16="http://schemas.microsoft.com/office/drawing/2014/main" id="{D8F094FB-1D59-F247-9B46-9F528685C47D}"/>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15" name="Rectangle 2">
              <a:extLst>
                <a:ext uri="{FF2B5EF4-FFF2-40B4-BE49-F238E27FC236}">
                  <a16:creationId xmlns:a16="http://schemas.microsoft.com/office/drawing/2014/main" id="{4718AA39-AD0A-AC44-A591-B83900717AA3}"/>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45073" name="Group 3">
              <a:extLst>
                <a:ext uri="{FF2B5EF4-FFF2-40B4-BE49-F238E27FC236}">
                  <a16:creationId xmlns:a16="http://schemas.microsoft.com/office/drawing/2014/main" id="{3FCDC630-EA69-D94D-A3E2-BAAF7369BCCC}"/>
                </a:ext>
              </a:extLst>
            </p:cNvPr>
            <p:cNvGrpSpPr>
              <a:grpSpLocks/>
            </p:cNvGrpSpPr>
            <p:nvPr/>
          </p:nvGrpSpPr>
          <p:grpSpPr bwMode="auto">
            <a:xfrm>
              <a:off x="121422" y="79488"/>
              <a:ext cx="867542" cy="873071"/>
              <a:chOff x="48" y="0"/>
              <a:chExt cx="748" cy="752"/>
            </a:xfrm>
          </p:grpSpPr>
          <p:pic>
            <p:nvPicPr>
              <p:cNvPr id="45074" name="Picture 4">
                <a:extLst>
                  <a:ext uri="{FF2B5EF4-FFF2-40B4-BE49-F238E27FC236}">
                    <a16:creationId xmlns:a16="http://schemas.microsoft.com/office/drawing/2014/main" id="{6E046A4E-4AE9-5246-8AA1-894A2C10906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5" name="AutoShape 5">
                <a:extLst>
                  <a:ext uri="{FF2B5EF4-FFF2-40B4-BE49-F238E27FC236}">
                    <a16:creationId xmlns:a16="http://schemas.microsoft.com/office/drawing/2014/main" id="{D329876E-F1F9-6A42-BF51-F13C892E2E71}"/>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45059" name="Rectangle 1">
            <a:extLst>
              <a:ext uri="{FF2B5EF4-FFF2-40B4-BE49-F238E27FC236}">
                <a16:creationId xmlns:a16="http://schemas.microsoft.com/office/drawing/2014/main" id="{AD719CB7-55F8-514E-83CC-EFC28FC0980C}"/>
              </a:ext>
            </a:extLst>
          </p:cNvPr>
          <p:cNvSpPr>
            <a:spLocks noChangeArrowheads="1"/>
          </p:cNvSpPr>
          <p:nvPr/>
        </p:nvSpPr>
        <p:spPr bwMode="auto">
          <a:xfrm>
            <a:off x="1193800" y="1077913"/>
            <a:ext cx="6888163" cy="4032250"/>
          </a:xfrm>
          <a:prstGeom prst="rect">
            <a:avLst/>
          </a:prstGeom>
          <a:solidFill>
            <a:srgbClr val="FFFFFF"/>
          </a:solidFill>
          <a:ln w="9525">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101                      		base_station_id</a:t>
            </a:r>
          </a:p>
          <a:p>
            <a:pPr eaLnBrk="1" hangingPunct="1"/>
            <a:r>
              <a:rPr lang="en-US" altLang="en-US" sz="1600"/>
              <a:t>100.0                   		x_coordinate</a:t>
            </a:r>
          </a:p>
          <a:p>
            <a:pPr eaLnBrk="1" hangingPunct="1"/>
            <a:r>
              <a:rPr lang="en-US" altLang="en-US" sz="1600"/>
              <a:t>100.0                   		y_coordinate</a:t>
            </a:r>
          </a:p>
          <a:p>
            <a:pPr eaLnBrk="1" hangingPunct="1"/>
            <a:r>
              <a:rPr lang="en-US" altLang="en-US" sz="1600" b="1"/>
              <a:t>485.0                   		z_coordinate</a:t>
            </a:r>
          </a:p>
          <a:p>
            <a:pPr eaLnBrk="1" hangingPunct="1"/>
            <a:r>
              <a:rPr lang="en-US" altLang="en-US" sz="1600"/>
              <a:t>3.5                     		effective_lai</a:t>
            </a:r>
          </a:p>
          <a:p>
            <a:pPr eaLnBrk="1" hangingPunct="1"/>
            <a:r>
              <a:rPr lang="en-US" altLang="en-US" sz="1600"/>
              <a:t>160.0                   		screen_height</a:t>
            </a:r>
          </a:p>
          <a:p>
            <a:pPr eaLnBrk="1" hangingPunct="1"/>
            <a:r>
              <a:rPr lang="en-US" altLang="en-US" sz="1600"/>
              <a:t>hja_prime_annual        annual_climate_prefix</a:t>
            </a:r>
          </a:p>
          <a:p>
            <a:pPr eaLnBrk="1" hangingPunct="1"/>
            <a:r>
              <a:rPr lang="en-US" altLang="en-US" sz="1600"/>
              <a:t>0                       		number_non_critical_annual_sequences</a:t>
            </a:r>
          </a:p>
          <a:p>
            <a:pPr eaLnBrk="1" hangingPunct="1"/>
            <a:r>
              <a:rPr lang="en-US" altLang="en-US" sz="1600"/>
              <a:t>hja_prime_monthly      monthly_climate_prefix</a:t>
            </a:r>
          </a:p>
          <a:p>
            <a:pPr eaLnBrk="1" hangingPunct="1"/>
            <a:r>
              <a:rPr lang="en-US" altLang="en-US" sz="1600"/>
              <a:t>0                       		number_non_critical_monthly_sequences</a:t>
            </a:r>
          </a:p>
          <a:p>
            <a:pPr eaLnBrk="1" hangingPunct="1"/>
            <a:r>
              <a:rPr lang="en-US" altLang="en-US" sz="1600" b="1"/>
              <a:t>../clim/cs2met          	daily_climate_prefix</a:t>
            </a:r>
          </a:p>
          <a:p>
            <a:pPr eaLnBrk="1" hangingPunct="1"/>
            <a:r>
              <a:rPr lang="en-US" altLang="en-US" sz="1600" b="1"/>
              <a:t>2                       		number_non_critical_daily_sequences</a:t>
            </a:r>
          </a:p>
          <a:p>
            <a:pPr eaLnBrk="1" hangingPunct="1"/>
            <a:r>
              <a:rPr lang="en-US" altLang="en-US" sz="1600" b="1"/>
              <a:t>tavg</a:t>
            </a:r>
          </a:p>
          <a:p>
            <a:pPr eaLnBrk="1" hangingPunct="1"/>
            <a:r>
              <a:rPr lang="en-US" altLang="en-US" sz="1600" b="1"/>
              <a:t>daytime_rain_duration</a:t>
            </a:r>
          </a:p>
          <a:p>
            <a:pPr eaLnBrk="1" hangingPunct="1"/>
            <a:r>
              <a:rPr lang="en-US" altLang="en-US" sz="1600"/>
              <a:t>hja_prime_hourly        hourly_climate_prefix</a:t>
            </a:r>
          </a:p>
          <a:p>
            <a:pPr eaLnBrk="1" hangingPunct="1"/>
            <a:r>
              <a:rPr lang="en-US" altLang="en-US" sz="1600"/>
              <a:t>0                       		number_non_critical_hourly_sequences</a:t>
            </a:r>
          </a:p>
        </p:txBody>
      </p:sp>
      <p:sp>
        <p:nvSpPr>
          <p:cNvPr id="45060" name="TextBox 2">
            <a:extLst>
              <a:ext uri="{FF2B5EF4-FFF2-40B4-BE49-F238E27FC236}">
                <a16:creationId xmlns:a16="http://schemas.microsoft.com/office/drawing/2014/main" id="{0C5CE957-5283-B542-B1E6-FB84A97F531D}"/>
              </a:ext>
            </a:extLst>
          </p:cNvPr>
          <p:cNvSpPr txBox="1">
            <a:spLocks noChangeArrowheads="1"/>
          </p:cNvSpPr>
          <p:nvPr/>
        </p:nvSpPr>
        <p:spPr bwMode="auto">
          <a:xfrm>
            <a:off x="4657725" y="5151438"/>
            <a:ext cx="1244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cs2met.rain</a:t>
            </a:r>
          </a:p>
        </p:txBody>
      </p:sp>
      <p:sp>
        <p:nvSpPr>
          <p:cNvPr id="45061" name="Rectangle 3">
            <a:extLst>
              <a:ext uri="{FF2B5EF4-FFF2-40B4-BE49-F238E27FC236}">
                <a16:creationId xmlns:a16="http://schemas.microsoft.com/office/drawing/2014/main" id="{C8E7E10F-A11C-B647-9501-9A43CE3D61B7}"/>
              </a:ext>
            </a:extLst>
          </p:cNvPr>
          <p:cNvSpPr>
            <a:spLocks noChangeArrowheads="1"/>
          </p:cNvSpPr>
          <p:nvPr/>
        </p:nvSpPr>
        <p:spPr bwMode="auto">
          <a:xfrm>
            <a:off x="4657725" y="5453063"/>
            <a:ext cx="13763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1959 10 1 1</a:t>
            </a:r>
          </a:p>
          <a:p>
            <a:pPr eaLnBrk="1" hangingPunct="1"/>
            <a:r>
              <a:rPr lang="en-US" altLang="en-US" sz="1600"/>
              <a:t>0</a:t>
            </a:r>
          </a:p>
          <a:p>
            <a:pPr eaLnBrk="1" hangingPunct="1"/>
            <a:r>
              <a:rPr lang="en-US" altLang="en-US" sz="1600"/>
              <a:t>0.0086</a:t>
            </a:r>
          </a:p>
          <a:p>
            <a:pPr eaLnBrk="1" hangingPunct="1"/>
            <a:r>
              <a:rPr lang="en-US" altLang="en-US" sz="1600"/>
              <a:t>0.0356</a:t>
            </a:r>
          </a:p>
          <a:p>
            <a:pPr eaLnBrk="1" hangingPunct="1"/>
            <a:r>
              <a:rPr lang="en-US" altLang="en-US" sz="1600"/>
              <a:t>0.0569</a:t>
            </a:r>
          </a:p>
        </p:txBody>
      </p:sp>
      <p:sp>
        <p:nvSpPr>
          <p:cNvPr id="45062" name="Rectangle 4">
            <a:extLst>
              <a:ext uri="{FF2B5EF4-FFF2-40B4-BE49-F238E27FC236}">
                <a16:creationId xmlns:a16="http://schemas.microsoft.com/office/drawing/2014/main" id="{F8376EB6-9648-A442-B41E-803391593FF6}"/>
              </a:ext>
            </a:extLst>
          </p:cNvPr>
          <p:cNvSpPr>
            <a:spLocks noChangeArrowheads="1"/>
          </p:cNvSpPr>
          <p:nvPr/>
        </p:nvSpPr>
        <p:spPr bwMode="auto">
          <a:xfrm>
            <a:off x="263525" y="5414963"/>
            <a:ext cx="133667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1959 10 1 1</a:t>
            </a:r>
          </a:p>
          <a:p>
            <a:pPr eaLnBrk="1" hangingPunct="1"/>
            <a:r>
              <a:rPr lang="en-US" altLang="en-US" sz="1600"/>
              <a:t>14.4</a:t>
            </a:r>
          </a:p>
          <a:p>
            <a:pPr eaLnBrk="1" hangingPunct="1"/>
            <a:r>
              <a:rPr lang="en-US" altLang="en-US" sz="1600"/>
              <a:t>16.7</a:t>
            </a:r>
          </a:p>
          <a:p>
            <a:pPr eaLnBrk="1" hangingPunct="1"/>
            <a:r>
              <a:rPr lang="en-US" altLang="en-US" sz="1600"/>
              <a:t>17.8</a:t>
            </a:r>
          </a:p>
          <a:p>
            <a:pPr eaLnBrk="1" hangingPunct="1"/>
            <a:r>
              <a:rPr lang="en-US" altLang="en-US" sz="1600"/>
              <a:t>16.7</a:t>
            </a:r>
          </a:p>
        </p:txBody>
      </p:sp>
      <p:sp>
        <p:nvSpPr>
          <p:cNvPr id="45063" name="TextBox 5">
            <a:extLst>
              <a:ext uri="{FF2B5EF4-FFF2-40B4-BE49-F238E27FC236}">
                <a16:creationId xmlns:a16="http://schemas.microsoft.com/office/drawing/2014/main" id="{EDE3CDA0-0430-0845-B0A3-81C727314EB5}"/>
              </a:ext>
            </a:extLst>
          </p:cNvPr>
          <p:cNvSpPr txBox="1">
            <a:spLocks noChangeArrowheads="1"/>
          </p:cNvSpPr>
          <p:nvPr/>
        </p:nvSpPr>
        <p:spPr bwMode="auto">
          <a:xfrm>
            <a:off x="242888" y="5151438"/>
            <a:ext cx="1347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cs2met.tmax</a:t>
            </a:r>
          </a:p>
        </p:txBody>
      </p:sp>
      <p:sp>
        <p:nvSpPr>
          <p:cNvPr id="45064" name="Rectangle 6">
            <a:extLst>
              <a:ext uri="{FF2B5EF4-FFF2-40B4-BE49-F238E27FC236}">
                <a16:creationId xmlns:a16="http://schemas.microsoft.com/office/drawing/2014/main" id="{3888DD5E-94B0-FE4E-9F48-7F70544C98A3}"/>
              </a:ext>
            </a:extLst>
          </p:cNvPr>
          <p:cNvSpPr>
            <a:spLocks noChangeArrowheads="1"/>
          </p:cNvSpPr>
          <p:nvPr/>
        </p:nvSpPr>
        <p:spPr bwMode="auto">
          <a:xfrm>
            <a:off x="1749425" y="5453063"/>
            <a:ext cx="14160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1959 10 1 1</a:t>
            </a:r>
          </a:p>
          <a:p>
            <a:pPr eaLnBrk="1" hangingPunct="1"/>
            <a:r>
              <a:rPr lang="en-US" altLang="en-US" sz="1600"/>
              <a:t>2.8</a:t>
            </a:r>
          </a:p>
          <a:p>
            <a:pPr eaLnBrk="1" hangingPunct="1"/>
            <a:r>
              <a:rPr lang="en-US" altLang="en-US" sz="1600"/>
              <a:t>3.9</a:t>
            </a:r>
          </a:p>
          <a:p>
            <a:pPr eaLnBrk="1" hangingPunct="1"/>
            <a:r>
              <a:rPr lang="en-US" altLang="en-US" sz="1600"/>
              <a:t>5</a:t>
            </a:r>
          </a:p>
          <a:p>
            <a:pPr eaLnBrk="1" hangingPunct="1"/>
            <a:r>
              <a:rPr lang="en-US" altLang="en-US" sz="1600"/>
              <a:t>6.1</a:t>
            </a:r>
          </a:p>
        </p:txBody>
      </p:sp>
      <p:sp>
        <p:nvSpPr>
          <p:cNvPr id="45065" name="TextBox 7">
            <a:extLst>
              <a:ext uri="{FF2B5EF4-FFF2-40B4-BE49-F238E27FC236}">
                <a16:creationId xmlns:a16="http://schemas.microsoft.com/office/drawing/2014/main" id="{6E582E2C-D1E2-1740-B87A-38C66E54EE2D}"/>
              </a:ext>
            </a:extLst>
          </p:cNvPr>
          <p:cNvSpPr txBox="1">
            <a:spLocks noChangeArrowheads="1"/>
          </p:cNvSpPr>
          <p:nvPr/>
        </p:nvSpPr>
        <p:spPr bwMode="auto">
          <a:xfrm>
            <a:off x="1743075" y="5151438"/>
            <a:ext cx="12906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cs2met.tmin</a:t>
            </a:r>
          </a:p>
        </p:txBody>
      </p:sp>
      <p:sp>
        <p:nvSpPr>
          <p:cNvPr id="45066" name="Rectangle 8">
            <a:extLst>
              <a:ext uri="{FF2B5EF4-FFF2-40B4-BE49-F238E27FC236}">
                <a16:creationId xmlns:a16="http://schemas.microsoft.com/office/drawing/2014/main" id="{8D6DEA23-9255-1945-8AC9-79E5A8A74AB3}"/>
              </a:ext>
            </a:extLst>
          </p:cNvPr>
          <p:cNvSpPr>
            <a:spLocks noChangeArrowheads="1"/>
          </p:cNvSpPr>
          <p:nvPr/>
        </p:nvSpPr>
        <p:spPr bwMode="auto">
          <a:xfrm>
            <a:off x="3213100" y="5453063"/>
            <a:ext cx="13319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1959 10 1 1</a:t>
            </a:r>
          </a:p>
          <a:p>
            <a:pPr eaLnBrk="1" hangingPunct="1"/>
            <a:r>
              <a:rPr lang="en-US" altLang="en-US" sz="1600"/>
              <a:t>8.6</a:t>
            </a:r>
          </a:p>
          <a:p>
            <a:pPr eaLnBrk="1" hangingPunct="1"/>
            <a:r>
              <a:rPr lang="en-US" altLang="en-US" sz="1600"/>
              <a:t>10.3</a:t>
            </a:r>
          </a:p>
          <a:p>
            <a:pPr eaLnBrk="1" hangingPunct="1"/>
            <a:r>
              <a:rPr lang="en-US" altLang="en-US" sz="1600"/>
              <a:t>11.4</a:t>
            </a:r>
          </a:p>
          <a:p>
            <a:pPr eaLnBrk="1" hangingPunct="1"/>
            <a:r>
              <a:rPr lang="en-US" altLang="en-US" sz="1600"/>
              <a:t>12.2</a:t>
            </a:r>
          </a:p>
        </p:txBody>
      </p:sp>
      <p:sp>
        <p:nvSpPr>
          <p:cNvPr id="45067" name="TextBox 9">
            <a:extLst>
              <a:ext uri="{FF2B5EF4-FFF2-40B4-BE49-F238E27FC236}">
                <a16:creationId xmlns:a16="http://schemas.microsoft.com/office/drawing/2014/main" id="{493F88C7-F17B-4540-B584-672DB6DCDD1D}"/>
              </a:ext>
            </a:extLst>
          </p:cNvPr>
          <p:cNvSpPr txBox="1">
            <a:spLocks noChangeArrowheads="1"/>
          </p:cNvSpPr>
          <p:nvPr/>
        </p:nvSpPr>
        <p:spPr bwMode="auto">
          <a:xfrm>
            <a:off x="3213100" y="5151438"/>
            <a:ext cx="12906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cs2met.tavg</a:t>
            </a:r>
          </a:p>
        </p:txBody>
      </p:sp>
      <p:sp>
        <p:nvSpPr>
          <p:cNvPr id="45068" name="Rectangle 10">
            <a:extLst>
              <a:ext uri="{FF2B5EF4-FFF2-40B4-BE49-F238E27FC236}">
                <a16:creationId xmlns:a16="http://schemas.microsoft.com/office/drawing/2014/main" id="{7382D753-7687-BD47-928D-EE50A0F6108E}"/>
              </a:ext>
            </a:extLst>
          </p:cNvPr>
          <p:cNvSpPr>
            <a:spLocks noChangeArrowheads="1"/>
          </p:cNvSpPr>
          <p:nvPr/>
        </p:nvSpPr>
        <p:spPr bwMode="auto">
          <a:xfrm>
            <a:off x="6804025" y="5453063"/>
            <a:ext cx="13985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1959 10 1 1</a:t>
            </a:r>
          </a:p>
          <a:p>
            <a:pPr eaLnBrk="1" hangingPunct="1"/>
            <a:r>
              <a:rPr lang="en-US" altLang="en-US" sz="1600"/>
              <a:t>0</a:t>
            </a:r>
          </a:p>
          <a:p>
            <a:pPr eaLnBrk="1" hangingPunct="1"/>
            <a:r>
              <a:rPr lang="en-US" altLang="en-US" sz="1600"/>
              <a:t>11</a:t>
            </a:r>
          </a:p>
          <a:p>
            <a:pPr eaLnBrk="1" hangingPunct="1"/>
            <a:r>
              <a:rPr lang="en-US" altLang="en-US" sz="1600"/>
              <a:t>24</a:t>
            </a:r>
          </a:p>
          <a:p>
            <a:pPr eaLnBrk="1" hangingPunct="1"/>
            <a:r>
              <a:rPr lang="en-US" altLang="en-US" sz="1600"/>
              <a:t>24</a:t>
            </a:r>
          </a:p>
        </p:txBody>
      </p:sp>
      <p:sp>
        <p:nvSpPr>
          <p:cNvPr id="45069" name="TextBox 11">
            <a:extLst>
              <a:ext uri="{FF2B5EF4-FFF2-40B4-BE49-F238E27FC236}">
                <a16:creationId xmlns:a16="http://schemas.microsoft.com/office/drawing/2014/main" id="{9B9F118C-36FE-6440-8D4E-A9D9FD474F44}"/>
              </a:ext>
            </a:extLst>
          </p:cNvPr>
          <p:cNvSpPr txBox="1">
            <a:spLocks noChangeArrowheads="1"/>
          </p:cNvSpPr>
          <p:nvPr/>
        </p:nvSpPr>
        <p:spPr bwMode="auto">
          <a:xfrm>
            <a:off x="6035675" y="5151438"/>
            <a:ext cx="2933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cs2met.daytime_rain_duration</a:t>
            </a:r>
          </a:p>
        </p:txBody>
      </p:sp>
      <p:sp>
        <p:nvSpPr>
          <p:cNvPr id="45070" name="Title 8">
            <a:extLst>
              <a:ext uri="{FF2B5EF4-FFF2-40B4-BE49-F238E27FC236}">
                <a16:creationId xmlns:a16="http://schemas.microsoft.com/office/drawing/2014/main" id="{CBD1D8E1-4C03-4245-8860-4761CA5D0634}"/>
              </a:ext>
            </a:extLst>
          </p:cNvPr>
          <p:cNvSpPr txBox="1">
            <a:spLocks/>
          </p:cNvSpPr>
          <p:nvPr/>
        </p:nvSpPr>
        <p:spPr bwMode="auto">
          <a:xfrm>
            <a:off x="0" y="0"/>
            <a:ext cx="914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cs typeface="Arial" panose="020B0604020202020204" pitchFamily="34" charset="0"/>
              </a:rPr>
              <a:t>Climate base station &amp; daily inputs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0">
            <a:extLst>
              <a:ext uri="{FF2B5EF4-FFF2-40B4-BE49-F238E27FC236}">
                <a16:creationId xmlns:a16="http://schemas.microsoft.com/office/drawing/2014/main" id="{999CEA64-B35C-7F4F-B812-42D56DA56519}"/>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D6CE4464-3B5A-964B-A084-3B0E50358F15}"/>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5" name="Rectangle 2">
              <a:extLst>
                <a:ext uri="{FF2B5EF4-FFF2-40B4-BE49-F238E27FC236}">
                  <a16:creationId xmlns:a16="http://schemas.microsoft.com/office/drawing/2014/main" id="{06070C84-AC37-B449-B1E6-F29D75C1E2DC}"/>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20487" name="Group 3">
              <a:extLst>
                <a:ext uri="{FF2B5EF4-FFF2-40B4-BE49-F238E27FC236}">
                  <a16:creationId xmlns:a16="http://schemas.microsoft.com/office/drawing/2014/main" id="{0626B557-3B70-A146-BECA-2EAECCD3AC9E}"/>
                </a:ext>
              </a:extLst>
            </p:cNvPr>
            <p:cNvGrpSpPr>
              <a:grpSpLocks/>
            </p:cNvGrpSpPr>
            <p:nvPr/>
          </p:nvGrpSpPr>
          <p:grpSpPr bwMode="auto">
            <a:xfrm>
              <a:off x="121422" y="79488"/>
              <a:ext cx="867542" cy="873071"/>
              <a:chOff x="48" y="0"/>
              <a:chExt cx="748" cy="752"/>
            </a:xfrm>
          </p:grpSpPr>
          <p:pic>
            <p:nvPicPr>
              <p:cNvPr id="20488" name="Picture 4">
                <a:extLst>
                  <a:ext uri="{FF2B5EF4-FFF2-40B4-BE49-F238E27FC236}">
                    <a16:creationId xmlns:a16="http://schemas.microsoft.com/office/drawing/2014/main" id="{37E25DC5-34B7-5C43-B804-9F0E632523F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AutoShape 5">
                <a:extLst>
                  <a:ext uri="{FF2B5EF4-FFF2-40B4-BE49-F238E27FC236}">
                    <a16:creationId xmlns:a16="http://schemas.microsoft.com/office/drawing/2014/main" id="{A63FA20E-E6D4-9C47-A331-F49EC081ABA4}"/>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pic>
        <p:nvPicPr>
          <p:cNvPr id="20483" name="Picture 1" descr="rh_process2.jpg">
            <a:extLst>
              <a:ext uri="{FF2B5EF4-FFF2-40B4-BE49-F238E27FC236}">
                <a16:creationId xmlns:a16="http://schemas.microsoft.com/office/drawing/2014/main" id="{791DB161-5E02-2D4C-B09B-F7EB5ADC40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650" y="1181100"/>
            <a:ext cx="8923338" cy="529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itle 8">
            <a:extLst>
              <a:ext uri="{FF2B5EF4-FFF2-40B4-BE49-F238E27FC236}">
                <a16:creationId xmlns:a16="http://schemas.microsoft.com/office/drawing/2014/main" id="{24EBF331-4A08-9542-A3E7-17C642BE0CE1}"/>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cs typeface="Arial" panose="020B0604020202020204" pitchFamily="34" charset="0"/>
              </a:rPr>
              <a:t>RHESSys Model Process</a:t>
            </a:r>
          </a:p>
        </p:txBody>
      </p:sp>
    </p:spTree>
    <p:extLst>
      <p:ext uri="{BB962C8B-B14F-4D97-AF65-F5344CB8AC3E}">
        <p14:creationId xmlns:p14="http://schemas.microsoft.com/office/powerpoint/2010/main" val="3893755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a:extLst>
              <a:ext uri="{FF2B5EF4-FFF2-40B4-BE49-F238E27FC236}">
                <a16:creationId xmlns:a16="http://schemas.microsoft.com/office/drawing/2014/main" id="{F86A4CFC-338F-E046-84C0-D9F1CE78B48C}"/>
              </a:ext>
            </a:extLst>
          </p:cNvPr>
          <p:cNvGrpSpPr>
            <a:grpSpLocks/>
          </p:cNvGrpSpPr>
          <p:nvPr/>
        </p:nvGrpSpPr>
        <p:grpSpPr bwMode="auto">
          <a:xfrm>
            <a:off x="0" y="0"/>
            <a:ext cx="9144000" cy="6858000"/>
            <a:chOff x="0" y="0"/>
            <a:chExt cx="9144000" cy="6858000"/>
          </a:xfrm>
        </p:grpSpPr>
        <p:sp>
          <p:nvSpPr>
            <p:cNvPr id="8" name="Rectangle 1">
              <a:extLst>
                <a:ext uri="{FF2B5EF4-FFF2-40B4-BE49-F238E27FC236}">
                  <a16:creationId xmlns:a16="http://schemas.microsoft.com/office/drawing/2014/main" id="{4A5EDDA0-4EA7-6B43-8BD0-A81AED93F400}"/>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9" name="Rectangle 2">
              <a:extLst>
                <a:ext uri="{FF2B5EF4-FFF2-40B4-BE49-F238E27FC236}">
                  <a16:creationId xmlns:a16="http://schemas.microsoft.com/office/drawing/2014/main" id="{FB8E698E-95E9-2040-9DFE-4EEF4FA6644F}"/>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46089" name="Group 3">
              <a:extLst>
                <a:ext uri="{FF2B5EF4-FFF2-40B4-BE49-F238E27FC236}">
                  <a16:creationId xmlns:a16="http://schemas.microsoft.com/office/drawing/2014/main" id="{4D8C1472-82F6-8941-B711-9C32B6E8FCFF}"/>
                </a:ext>
              </a:extLst>
            </p:cNvPr>
            <p:cNvGrpSpPr>
              <a:grpSpLocks/>
            </p:cNvGrpSpPr>
            <p:nvPr/>
          </p:nvGrpSpPr>
          <p:grpSpPr bwMode="auto">
            <a:xfrm>
              <a:off x="121422" y="79488"/>
              <a:ext cx="867542" cy="873071"/>
              <a:chOff x="48" y="0"/>
              <a:chExt cx="748" cy="752"/>
            </a:xfrm>
          </p:grpSpPr>
          <p:pic>
            <p:nvPicPr>
              <p:cNvPr id="46090" name="Picture 4">
                <a:extLst>
                  <a:ext uri="{FF2B5EF4-FFF2-40B4-BE49-F238E27FC236}">
                    <a16:creationId xmlns:a16="http://schemas.microsoft.com/office/drawing/2014/main" id="{480945BA-B9B2-A345-A722-6340EA92B0B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1" name="AutoShape 5">
                <a:extLst>
                  <a:ext uri="{FF2B5EF4-FFF2-40B4-BE49-F238E27FC236}">
                    <a16:creationId xmlns:a16="http://schemas.microsoft.com/office/drawing/2014/main" id="{361A7314-CF59-1442-8B84-997278A2B837}"/>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46083" name="TextBox 1">
            <a:extLst>
              <a:ext uri="{FF2B5EF4-FFF2-40B4-BE49-F238E27FC236}">
                <a16:creationId xmlns:a16="http://schemas.microsoft.com/office/drawing/2014/main" id="{E0E02772-F755-F34E-A223-6DBA34C98B5B}"/>
              </a:ext>
            </a:extLst>
          </p:cNvPr>
          <p:cNvSpPr txBox="1">
            <a:spLocks noChangeArrowheads="1"/>
          </p:cNvSpPr>
          <p:nvPr/>
        </p:nvSpPr>
        <p:spPr bwMode="auto">
          <a:xfrm>
            <a:off x="469900" y="1133475"/>
            <a:ext cx="34464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80"/>
                </a:solidFill>
              </a:rPr>
              <a:t>Zone level: Required</a:t>
            </a:r>
          </a:p>
          <a:p>
            <a:pPr eaLnBrk="1" hangingPunct="1">
              <a:buFont typeface="Wingdings" pitchFamily="2" charset="2"/>
              <a:buChar char="§"/>
            </a:pPr>
            <a:r>
              <a:rPr lang="en-US" altLang="en-US" sz="1800">
                <a:solidFill>
                  <a:srgbClr val="000080"/>
                </a:solidFill>
              </a:rPr>
              <a:t> Minimum daily temperature</a:t>
            </a:r>
          </a:p>
          <a:p>
            <a:pPr eaLnBrk="1" hangingPunct="1">
              <a:buFont typeface="Wingdings" pitchFamily="2" charset="2"/>
              <a:buChar char="§"/>
            </a:pPr>
            <a:r>
              <a:rPr lang="en-US" altLang="en-US" sz="1800">
                <a:solidFill>
                  <a:srgbClr val="000080"/>
                </a:solidFill>
              </a:rPr>
              <a:t> Maximum daily temperature</a:t>
            </a:r>
          </a:p>
          <a:p>
            <a:pPr eaLnBrk="1" hangingPunct="1">
              <a:buFont typeface="Wingdings" pitchFamily="2" charset="2"/>
              <a:buChar char="§"/>
            </a:pPr>
            <a:r>
              <a:rPr lang="en-US" altLang="en-US" sz="1800">
                <a:solidFill>
                  <a:srgbClr val="000080"/>
                </a:solidFill>
              </a:rPr>
              <a:t> Precipitation</a:t>
            </a:r>
          </a:p>
          <a:p>
            <a:pPr eaLnBrk="1" hangingPunct="1"/>
            <a:r>
              <a:rPr lang="en-US" altLang="en-US" sz="1800"/>
              <a:t> </a:t>
            </a:r>
          </a:p>
        </p:txBody>
      </p:sp>
      <p:sp>
        <p:nvSpPr>
          <p:cNvPr id="46084" name="TextBox 2">
            <a:extLst>
              <a:ext uri="{FF2B5EF4-FFF2-40B4-BE49-F238E27FC236}">
                <a16:creationId xmlns:a16="http://schemas.microsoft.com/office/drawing/2014/main" id="{9842CF9F-18B7-D644-84AD-B60AACBC77FD}"/>
              </a:ext>
            </a:extLst>
          </p:cNvPr>
          <p:cNvSpPr txBox="1">
            <a:spLocks noChangeArrowheads="1"/>
          </p:cNvSpPr>
          <p:nvPr/>
        </p:nvSpPr>
        <p:spPr bwMode="auto">
          <a:xfrm>
            <a:off x="4775200" y="1133475"/>
            <a:ext cx="4322763"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80"/>
                </a:solidFill>
              </a:rPr>
              <a:t>Zone level: Optional </a:t>
            </a:r>
          </a:p>
          <a:p>
            <a:pPr eaLnBrk="1" hangingPunct="1">
              <a:buFont typeface="Wingdings" pitchFamily="2" charset="2"/>
              <a:buChar char="§"/>
            </a:pPr>
            <a:r>
              <a:rPr lang="en-US" altLang="en-US" sz="1800">
                <a:solidFill>
                  <a:srgbClr val="000080"/>
                </a:solidFill>
              </a:rPr>
              <a:t> Day length </a:t>
            </a:r>
          </a:p>
          <a:p>
            <a:pPr eaLnBrk="1" hangingPunct="1">
              <a:buFont typeface="Wingdings" pitchFamily="2" charset="2"/>
              <a:buChar char="§"/>
            </a:pPr>
            <a:r>
              <a:rPr lang="en-US" altLang="en-US" sz="1800">
                <a:solidFill>
                  <a:srgbClr val="000080"/>
                </a:solidFill>
              </a:rPr>
              <a:t> Duration of rainfall</a:t>
            </a:r>
          </a:p>
          <a:p>
            <a:pPr eaLnBrk="1" hangingPunct="1">
              <a:buFont typeface="Wingdings" pitchFamily="2" charset="2"/>
              <a:buChar char="§"/>
            </a:pPr>
            <a:r>
              <a:rPr lang="en-US" altLang="en-US" sz="1800">
                <a:solidFill>
                  <a:srgbClr val="000080"/>
                </a:solidFill>
              </a:rPr>
              <a:t> Incoming longwave radiation</a:t>
            </a:r>
          </a:p>
          <a:p>
            <a:pPr eaLnBrk="1" hangingPunct="1">
              <a:buFont typeface="Wingdings" pitchFamily="2" charset="2"/>
              <a:buChar char="§"/>
            </a:pPr>
            <a:r>
              <a:rPr lang="en-US" altLang="en-US" sz="1800">
                <a:solidFill>
                  <a:srgbClr val="000080"/>
                </a:solidFill>
              </a:rPr>
              <a:t> Incoming direct shortwave radiation</a:t>
            </a:r>
          </a:p>
          <a:p>
            <a:pPr eaLnBrk="1" hangingPunct="1">
              <a:buFont typeface="Wingdings" pitchFamily="2" charset="2"/>
              <a:buChar char="§"/>
            </a:pPr>
            <a:r>
              <a:rPr lang="en-US" altLang="en-US" sz="1800">
                <a:solidFill>
                  <a:srgbClr val="000080"/>
                </a:solidFill>
              </a:rPr>
              <a:t> Incoming diffuse shortwave radiation</a:t>
            </a:r>
          </a:p>
          <a:p>
            <a:pPr eaLnBrk="1" hangingPunct="1">
              <a:buFont typeface="Wingdings" pitchFamily="2" charset="2"/>
              <a:buChar char="§"/>
            </a:pPr>
            <a:r>
              <a:rPr lang="en-US" altLang="en-US" sz="1800">
                <a:solidFill>
                  <a:srgbClr val="000080"/>
                </a:solidFill>
              </a:rPr>
              <a:t> Nitrogen deposition as N03</a:t>
            </a:r>
          </a:p>
          <a:p>
            <a:pPr eaLnBrk="1" hangingPunct="1">
              <a:buFont typeface="Wingdings" pitchFamily="2" charset="2"/>
              <a:buChar char="§"/>
            </a:pPr>
            <a:r>
              <a:rPr lang="en-US" altLang="en-US" sz="1800">
                <a:solidFill>
                  <a:srgbClr val="000080"/>
                </a:solidFill>
              </a:rPr>
              <a:t> Nitrogen deposition as N0H4</a:t>
            </a:r>
          </a:p>
          <a:p>
            <a:pPr eaLnBrk="1" hangingPunct="1">
              <a:buFont typeface="Wingdings" pitchFamily="2" charset="2"/>
              <a:buChar char="§"/>
            </a:pPr>
            <a:r>
              <a:rPr lang="en-US" altLang="en-US" sz="1800">
                <a:solidFill>
                  <a:srgbClr val="000080"/>
                </a:solidFill>
              </a:rPr>
              <a:t> Incoming direct PAR radiation</a:t>
            </a:r>
          </a:p>
          <a:p>
            <a:pPr eaLnBrk="1" hangingPunct="1">
              <a:buFont typeface="Wingdings" pitchFamily="2" charset="2"/>
              <a:buChar char="§"/>
            </a:pPr>
            <a:r>
              <a:rPr lang="en-US" altLang="en-US" sz="1800">
                <a:solidFill>
                  <a:srgbClr val="000080"/>
                </a:solidFill>
              </a:rPr>
              <a:t> Incoming diffuse PAR radiation</a:t>
            </a:r>
          </a:p>
          <a:p>
            <a:pPr eaLnBrk="1" hangingPunct="1">
              <a:buFont typeface="Wingdings" pitchFamily="2" charset="2"/>
              <a:buChar char="§"/>
            </a:pPr>
            <a:r>
              <a:rPr lang="en-US" altLang="en-US" sz="1800">
                <a:solidFill>
                  <a:srgbClr val="000080"/>
                </a:solidFill>
              </a:rPr>
              <a:t> Relative humidity</a:t>
            </a:r>
          </a:p>
          <a:p>
            <a:pPr eaLnBrk="1" hangingPunct="1">
              <a:buFont typeface="Wingdings" pitchFamily="2" charset="2"/>
              <a:buChar char="§"/>
            </a:pPr>
            <a:r>
              <a:rPr lang="en-US" altLang="en-US" sz="1800">
                <a:solidFill>
                  <a:srgbClr val="000080"/>
                </a:solidFill>
              </a:rPr>
              <a:t> Mean daytime temperature</a:t>
            </a:r>
          </a:p>
          <a:p>
            <a:pPr eaLnBrk="1" hangingPunct="1">
              <a:buFont typeface="Wingdings" pitchFamily="2" charset="2"/>
              <a:buChar char="§"/>
            </a:pPr>
            <a:r>
              <a:rPr lang="en-US" altLang="en-US" sz="1800">
                <a:solidFill>
                  <a:srgbClr val="000080"/>
                </a:solidFill>
              </a:rPr>
              <a:t> Average daytime temperature</a:t>
            </a:r>
          </a:p>
          <a:p>
            <a:pPr eaLnBrk="1" hangingPunct="1">
              <a:buFont typeface="Wingdings" pitchFamily="2" charset="2"/>
              <a:buChar char="§"/>
            </a:pPr>
            <a:r>
              <a:rPr lang="en-US" altLang="en-US" sz="1800">
                <a:solidFill>
                  <a:srgbClr val="000080"/>
                </a:solidFill>
              </a:rPr>
              <a:t> Night time temperature at sundown</a:t>
            </a:r>
          </a:p>
          <a:p>
            <a:pPr eaLnBrk="1" hangingPunct="1">
              <a:buFont typeface="Wingdings" pitchFamily="2" charset="2"/>
              <a:buChar char="§"/>
            </a:pPr>
            <a:r>
              <a:rPr lang="en-US" altLang="en-US" sz="1800">
                <a:solidFill>
                  <a:srgbClr val="000080"/>
                </a:solidFill>
              </a:rPr>
              <a:t> Soil temperature</a:t>
            </a:r>
          </a:p>
          <a:p>
            <a:pPr eaLnBrk="1" hangingPunct="1">
              <a:buFont typeface="Wingdings" pitchFamily="2" charset="2"/>
              <a:buChar char="§"/>
            </a:pPr>
            <a:r>
              <a:rPr lang="en-US" altLang="en-US" sz="1800">
                <a:solidFill>
                  <a:srgbClr val="000080"/>
                </a:solidFill>
              </a:rPr>
              <a:t> Vapor pressure deficit</a:t>
            </a:r>
          </a:p>
          <a:p>
            <a:pPr eaLnBrk="1" hangingPunct="1">
              <a:buFont typeface="Wingdings" pitchFamily="2" charset="2"/>
              <a:buChar char="§"/>
            </a:pPr>
            <a:r>
              <a:rPr lang="en-US" altLang="en-US" sz="1800">
                <a:solidFill>
                  <a:srgbClr val="000080"/>
                </a:solidFill>
              </a:rPr>
              <a:t> Wind speed</a:t>
            </a:r>
          </a:p>
          <a:p>
            <a:pPr eaLnBrk="1" hangingPunct="1">
              <a:buFont typeface="Wingdings" pitchFamily="2" charset="2"/>
              <a:buChar char="§"/>
            </a:pPr>
            <a:r>
              <a:rPr lang="en-US" altLang="en-US" sz="1800">
                <a:solidFill>
                  <a:srgbClr val="000080"/>
                </a:solidFill>
              </a:rPr>
              <a:t> Carbon dioxide</a:t>
            </a:r>
          </a:p>
          <a:p>
            <a:pPr eaLnBrk="1" hangingPunct="1">
              <a:buFont typeface="Wingdings" pitchFamily="2" charset="2"/>
              <a:buChar char="§"/>
            </a:pPr>
            <a:r>
              <a:rPr lang="en-US" altLang="en-US" sz="1800">
                <a:solidFill>
                  <a:srgbClr val="000080"/>
                </a:solidFill>
              </a:rPr>
              <a:t> Minimum temperature lapse rate</a:t>
            </a:r>
          </a:p>
          <a:p>
            <a:pPr eaLnBrk="1" hangingPunct="1">
              <a:buFont typeface="Wingdings" pitchFamily="2" charset="2"/>
              <a:buChar char="§"/>
            </a:pPr>
            <a:r>
              <a:rPr lang="en-US" altLang="en-US" sz="1800">
                <a:solidFill>
                  <a:srgbClr val="000080"/>
                </a:solidFill>
              </a:rPr>
              <a:t> Maximum temperature lapse rate</a:t>
            </a:r>
            <a:endParaRPr lang="en-US" altLang="en-US" sz="1800"/>
          </a:p>
        </p:txBody>
      </p:sp>
      <p:sp>
        <p:nvSpPr>
          <p:cNvPr id="46085" name="TextBox 3">
            <a:extLst>
              <a:ext uri="{FF2B5EF4-FFF2-40B4-BE49-F238E27FC236}">
                <a16:creationId xmlns:a16="http://schemas.microsoft.com/office/drawing/2014/main" id="{52069781-C11A-8840-BD93-CFCEA3487001}"/>
              </a:ext>
            </a:extLst>
          </p:cNvPr>
          <p:cNvSpPr txBox="1">
            <a:spLocks noChangeArrowheads="1"/>
          </p:cNvSpPr>
          <p:nvPr/>
        </p:nvSpPr>
        <p:spPr bwMode="auto">
          <a:xfrm>
            <a:off x="469900" y="3810000"/>
            <a:ext cx="30226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80"/>
                </a:solidFill>
              </a:rPr>
              <a:t>Patch level: Optional</a:t>
            </a:r>
          </a:p>
          <a:p>
            <a:pPr eaLnBrk="1" hangingPunct="1">
              <a:buFont typeface="Wingdings" pitchFamily="2" charset="2"/>
              <a:buChar char="§"/>
            </a:pPr>
            <a:r>
              <a:rPr lang="en-US" altLang="en-US" sz="1800">
                <a:solidFill>
                  <a:srgbClr val="000080"/>
                </a:solidFill>
              </a:rPr>
              <a:t> Irrigation</a:t>
            </a:r>
          </a:p>
          <a:p>
            <a:pPr eaLnBrk="1" hangingPunct="1">
              <a:buFont typeface="Wingdings" pitchFamily="2" charset="2"/>
              <a:buChar char="§"/>
            </a:pPr>
            <a:r>
              <a:rPr lang="en-US" altLang="en-US" sz="1800">
                <a:solidFill>
                  <a:srgbClr val="000080"/>
                </a:solidFill>
              </a:rPr>
              <a:t> Fertilizer N03</a:t>
            </a:r>
          </a:p>
          <a:p>
            <a:pPr eaLnBrk="1" hangingPunct="1">
              <a:buFont typeface="Wingdings" pitchFamily="2" charset="2"/>
              <a:buChar char="§"/>
            </a:pPr>
            <a:r>
              <a:rPr lang="en-US" altLang="en-US" sz="1800">
                <a:solidFill>
                  <a:srgbClr val="000080"/>
                </a:solidFill>
              </a:rPr>
              <a:t> Fertilizer NH4 </a:t>
            </a:r>
          </a:p>
        </p:txBody>
      </p:sp>
      <p:sp>
        <p:nvSpPr>
          <p:cNvPr id="46086" name="Title 8">
            <a:extLst>
              <a:ext uri="{FF2B5EF4-FFF2-40B4-BE49-F238E27FC236}">
                <a16:creationId xmlns:a16="http://schemas.microsoft.com/office/drawing/2014/main" id="{371B66E0-6F62-0446-BF1B-A560C8E54A90}"/>
              </a:ext>
            </a:extLst>
          </p:cNvPr>
          <p:cNvSpPr txBox="1">
            <a:spLocks/>
          </p:cNvSpPr>
          <p:nvPr/>
        </p:nvSpPr>
        <p:spPr bwMode="auto">
          <a:xfrm>
            <a:off x="0" y="0"/>
            <a:ext cx="914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cs typeface="Arial" panose="020B0604020202020204" pitchFamily="34" charset="0"/>
              </a:rPr>
              <a:t>Time Series Data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10">
            <a:extLst>
              <a:ext uri="{FF2B5EF4-FFF2-40B4-BE49-F238E27FC236}">
                <a16:creationId xmlns:a16="http://schemas.microsoft.com/office/drawing/2014/main" id="{204D61E4-1029-AB41-8426-1468B99170A2}"/>
              </a:ext>
            </a:extLst>
          </p:cNvPr>
          <p:cNvGrpSpPr>
            <a:grpSpLocks/>
          </p:cNvGrpSpPr>
          <p:nvPr/>
        </p:nvGrpSpPr>
        <p:grpSpPr bwMode="auto">
          <a:xfrm>
            <a:off x="0" y="0"/>
            <a:ext cx="9144000" cy="6858000"/>
            <a:chOff x="0" y="0"/>
            <a:chExt cx="9144000" cy="6858000"/>
          </a:xfrm>
        </p:grpSpPr>
        <p:sp>
          <p:nvSpPr>
            <p:cNvPr id="6" name="Rectangle 1">
              <a:extLst>
                <a:ext uri="{FF2B5EF4-FFF2-40B4-BE49-F238E27FC236}">
                  <a16:creationId xmlns:a16="http://schemas.microsoft.com/office/drawing/2014/main" id="{59EB123C-865E-BB41-BBB8-CFABC4DA4E75}"/>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7" name="Rectangle 2">
              <a:extLst>
                <a:ext uri="{FF2B5EF4-FFF2-40B4-BE49-F238E27FC236}">
                  <a16:creationId xmlns:a16="http://schemas.microsoft.com/office/drawing/2014/main" id="{003EE1A0-CBDB-D64D-91EF-1CECA29708C2}"/>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47111" name="Group 3">
              <a:extLst>
                <a:ext uri="{FF2B5EF4-FFF2-40B4-BE49-F238E27FC236}">
                  <a16:creationId xmlns:a16="http://schemas.microsoft.com/office/drawing/2014/main" id="{A09CAA96-89C3-8143-98D6-F34774421B15}"/>
                </a:ext>
              </a:extLst>
            </p:cNvPr>
            <p:cNvGrpSpPr>
              <a:grpSpLocks/>
            </p:cNvGrpSpPr>
            <p:nvPr/>
          </p:nvGrpSpPr>
          <p:grpSpPr bwMode="auto">
            <a:xfrm>
              <a:off x="121422" y="79488"/>
              <a:ext cx="867542" cy="873071"/>
              <a:chOff x="48" y="0"/>
              <a:chExt cx="748" cy="752"/>
            </a:xfrm>
          </p:grpSpPr>
          <p:pic>
            <p:nvPicPr>
              <p:cNvPr id="47112" name="Picture 4">
                <a:extLst>
                  <a:ext uri="{FF2B5EF4-FFF2-40B4-BE49-F238E27FC236}">
                    <a16:creationId xmlns:a16="http://schemas.microsoft.com/office/drawing/2014/main" id="{A485794C-0203-6F48-9251-7C433D4A88A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AutoShape 5">
                <a:extLst>
                  <a:ext uri="{FF2B5EF4-FFF2-40B4-BE49-F238E27FC236}">
                    <a16:creationId xmlns:a16="http://schemas.microsoft.com/office/drawing/2014/main" id="{C0177F83-1E84-4C44-A8EA-397B2C200F05}"/>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47107" name="Title 8">
            <a:extLst>
              <a:ext uri="{FF2B5EF4-FFF2-40B4-BE49-F238E27FC236}">
                <a16:creationId xmlns:a16="http://schemas.microsoft.com/office/drawing/2014/main" id="{20B74A83-BFC6-A640-8FA6-0E51F3D42EC1}"/>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latin typeface="Calibri" panose="020F0502020204030204" pitchFamily="34" charset="0"/>
                <a:cs typeface="Arial" panose="020B0604020202020204" pitchFamily="34" charset="0"/>
              </a:rPr>
              <a:t>Definition files</a:t>
            </a:r>
          </a:p>
        </p:txBody>
      </p:sp>
      <p:sp>
        <p:nvSpPr>
          <p:cNvPr id="47108" name="Rectangle 3">
            <a:extLst>
              <a:ext uri="{FF2B5EF4-FFF2-40B4-BE49-F238E27FC236}">
                <a16:creationId xmlns:a16="http://schemas.microsoft.com/office/drawing/2014/main" id="{039718A4-56DF-6E4E-9AAA-C43BC4317C2A}"/>
              </a:ext>
            </a:extLst>
          </p:cNvPr>
          <p:cNvSpPr>
            <a:spLocks noChangeArrowheads="1"/>
          </p:cNvSpPr>
          <p:nvPr/>
        </p:nvSpPr>
        <p:spPr bwMode="auto">
          <a:xfrm>
            <a:off x="0" y="1150938"/>
            <a:ext cx="9144000" cy="655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ts val="2125"/>
              </a:lnSpc>
            </a:pPr>
            <a:r>
              <a:rPr lang="en-US" altLang="en-US" sz="2000"/>
              <a:t>Definition files (default files) can be thought of as parameters describing typical soil, vegetation, and land use characteristics.</a:t>
            </a:r>
          </a:p>
          <a:p>
            <a:pPr eaLnBrk="1" hangingPunct="1">
              <a:lnSpc>
                <a:spcPts val="2125"/>
              </a:lnSpc>
              <a:buFont typeface="Wingdings" pitchFamily="2" charset="2"/>
              <a:buChar char="§"/>
            </a:pPr>
            <a:endParaRPr lang="en-US" altLang="en-US" sz="2000"/>
          </a:p>
          <a:p>
            <a:pPr eaLnBrk="1" hangingPunct="1">
              <a:lnSpc>
                <a:spcPts val="2125"/>
              </a:lnSpc>
              <a:buFont typeface="Wingdings" pitchFamily="2" charset="2"/>
              <a:buChar char="§"/>
            </a:pPr>
            <a:r>
              <a:rPr lang="en-US" altLang="en-US" sz="2000"/>
              <a:t>describe characteristics of the variables associated with each object (level) of the spatial hierarchy. </a:t>
            </a:r>
          </a:p>
          <a:p>
            <a:pPr eaLnBrk="1" hangingPunct="1">
              <a:lnSpc>
                <a:spcPts val="2125"/>
              </a:lnSpc>
              <a:buFont typeface="Wingdings" pitchFamily="2" charset="2"/>
              <a:buChar char="§"/>
            </a:pPr>
            <a:endParaRPr lang="en-US" altLang="en-US" sz="2000"/>
          </a:p>
          <a:p>
            <a:pPr eaLnBrk="1" hangingPunct="1">
              <a:lnSpc>
                <a:spcPts val="2125"/>
              </a:lnSpc>
              <a:buFont typeface="Wingdings" pitchFamily="2" charset="2"/>
              <a:buChar char="§"/>
            </a:pPr>
            <a:r>
              <a:rPr lang="en-US" altLang="en-US" sz="2000"/>
              <a:t> parameters are assigned values that stay constant through time</a:t>
            </a:r>
          </a:p>
          <a:p>
            <a:pPr eaLnBrk="1" hangingPunct="1">
              <a:lnSpc>
                <a:spcPts val="2125"/>
              </a:lnSpc>
              <a:buFont typeface="Wingdings" pitchFamily="2" charset="2"/>
              <a:buChar char="§"/>
            </a:pPr>
            <a:endParaRPr lang="en-US" altLang="en-US" sz="2000"/>
          </a:p>
          <a:p>
            <a:pPr eaLnBrk="1" hangingPunct="1">
              <a:lnSpc>
                <a:spcPts val="2125"/>
              </a:lnSpc>
              <a:buFont typeface="Wingdings" pitchFamily="2" charset="2"/>
              <a:buChar char="§"/>
            </a:pPr>
            <a:r>
              <a:rPr lang="en-US" altLang="en-US" sz="2000"/>
              <a:t> every model object from basins through strata in the worldfile has an associated definition file – related by the ID in the definition file</a:t>
            </a:r>
          </a:p>
          <a:p>
            <a:pPr eaLnBrk="1" hangingPunct="1">
              <a:lnSpc>
                <a:spcPts val="2125"/>
              </a:lnSpc>
            </a:pPr>
            <a:endParaRPr lang="en-US" altLang="en-US" sz="2000"/>
          </a:p>
          <a:p>
            <a:pPr eaLnBrk="1" hangingPunct="1">
              <a:lnSpc>
                <a:spcPts val="2125"/>
              </a:lnSpc>
              <a:buFont typeface="Wingdings" pitchFamily="2" charset="2"/>
              <a:buChar char="§"/>
            </a:pPr>
            <a:r>
              <a:rPr lang="en-US" altLang="en-US" sz="2000"/>
              <a:t> describe the performance of the parameters associated with an object.</a:t>
            </a:r>
          </a:p>
          <a:p>
            <a:pPr lvl="1" eaLnBrk="1" hangingPunct="1">
              <a:lnSpc>
                <a:spcPts val="2125"/>
              </a:lnSpc>
            </a:pPr>
            <a:r>
              <a:rPr lang="en-US" altLang="en-US" sz="2000"/>
              <a:t>For example:</a:t>
            </a:r>
          </a:p>
          <a:p>
            <a:pPr lvl="1" eaLnBrk="1" hangingPunct="1">
              <a:lnSpc>
                <a:spcPts val="2125"/>
              </a:lnSpc>
              <a:buFont typeface="Wingdings" pitchFamily="2" charset="2"/>
              <a:buChar char="§"/>
            </a:pPr>
            <a:r>
              <a:rPr lang="en-US" altLang="en-US" sz="2000"/>
              <a:t>patch object has associated definition files that describe the characteristics of the soil type identified in a patch, stratum level has definition files that describe vegetation characteristics/behaviour</a:t>
            </a:r>
          </a:p>
          <a:p>
            <a:pPr eaLnBrk="1" hangingPunct="1">
              <a:lnSpc>
                <a:spcPts val="2125"/>
              </a:lnSpc>
            </a:pPr>
            <a:r>
              <a:rPr lang="en-US" altLang="en-US" sz="2000"/>
              <a:t>  </a:t>
            </a:r>
          </a:p>
          <a:p>
            <a:pPr eaLnBrk="1" hangingPunct="1">
              <a:lnSpc>
                <a:spcPts val="2125"/>
              </a:lnSpc>
              <a:buFont typeface="Wingdings" pitchFamily="2" charset="2"/>
              <a:buChar char="§"/>
            </a:pPr>
            <a:r>
              <a:rPr lang="en-US" altLang="en-US" sz="2000"/>
              <a:t> library of commonly used parameter files assigned to specific soil, vegetation, and land use types have been developed, based on extensive literature research.</a:t>
            </a:r>
          </a:p>
          <a:p>
            <a:pPr eaLnBrk="1" hangingPunct="1"/>
            <a:endParaRPr lang="en-US" altLang="en-US" sz="1400"/>
          </a:p>
          <a:p>
            <a:pPr eaLnBrk="1" hangingPunct="1"/>
            <a:endParaRPr lang="en-US" altLang="en-US" sz="1400"/>
          </a:p>
          <a:p>
            <a:pPr eaLnBrk="1" hangingPunct="1"/>
            <a:r>
              <a:rPr lang="en-US" altLang="en-US" sz="1400"/>
              <a:t> </a:t>
            </a:r>
          </a:p>
          <a:p>
            <a:pPr eaLnBrk="1" hangingPunct="1"/>
            <a:endParaRPr lang="en-US" altLang="en-US" sz="1400"/>
          </a:p>
          <a:p>
            <a:pPr eaLnBrk="1" hangingPunct="1"/>
            <a:r>
              <a:rPr lang="en-US" altLang="en-US" sz="140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12">
            <a:extLst>
              <a:ext uri="{FF2B5EF4-FFF2-40B4-BE49-F238E27FC236}">
                <a16:creationId xmlns:a16="http://schemas.microsoft.com/office/drawing/2014/main" id="{14A82181-115A-9648-BC34-C7BAFF790654}"/>
              </a:ext>
            </a:extLst>
          </p:cNvPr>
          <p:cNvGrpSpPr>
            <a:grpSpLocks/>
          </p:cNvGrpSpPr>
          <p:nvPr/>
        </p:nvGrpSpPr>
        <p:grpSpPr bwMode="auto">
          <a:xfrm>
            <a:off x="0" y="0"/>
            <a:ext cx="9144000" cy="6858000"/>
            <a:chOff x="0" y="0"/>
            <a:chExt cx="9144000" cy="6858000"/>
          </a:xfrm>
        </p:grpSpPr>
        <p:sp>
          <p:nvSpPr>
            <p:cNvPr id="3" name="Rectangle 2">
              <a:extLst>
                <a:ext uri="{FF2B5EF4-FFF2-40B4-BE49-F238E27FC236}">
                  <a16:creationId xmlns:a16="http://schemas.microsoft.com/office/drawing/2014/main" id="{94999087-4AA1-434E-BCB5-E3DF83CDAB94}"/>
                </a:ext>
              </a:extLst>
            </p:cNvPr>
            <p:cNvSpPr>
              <a:spLocks/>
            </p:cNvSpPr>
            <p:nvPr/>
          </p:nvSpPr>
          <p:spPr bwMode="auto">
            <a:xfrm>
              <a:off x="1022350" y="0"/>
              <a:ext cx="8121650" cy="6858000"/>
            </a:xfrm>
            <a:prstGeom prst="rect">
              <a:avLst/>
            </a:prstGeom>
            <a:solidFill>
              <a:schemeClr val="accent5">
                <a:lumMod val="20000"/>
                <a:lumOff val="80000"/>
              </a:schemeClr>
            </a:solidFill>
            <a:ln w="47625">
              <a:solidFill>
                <a:schemeClr val="bg1"/>
              </a:solidFill>
              <a:miter lim="800000"/>
              <a:headEnd/>
              <a:tailEnd/>
            </a:ln>
          </p:spPr>
          <p:txBody>
            <a:bodyPr lIns="0" tIns="0" rIns="0" bIns="0"/>
            <a:lstStyle/>
            <a:p>
              <a:pPr fontAlgn="auto">
                <a:spcBef>
                  <a:spcPts val="0"/>
                </a:spcBef>
                <a:spcAft>
                  <a:spcPts val="0"/>
                </a:spcAft>
                <a:defRPr/>
              </a:pPr>
              <a:endParaRPr lang="en-US" dirty="0">
                <a:latin typeface="+mn-lt"/>
                <a:ea typeface="+mn-ea"/>
              </a:endParaRPr>
            </a:p>
          </p:txBody>
        </p:sp>
        <p:sp>
          <p:nvSpPr>
            <p:cNvPr id="4" name="Rectangle 3">
              <a:extLst>
                <a:ext uri="{FF2B5EF4-FFF2-40B4-BE49-F238E27FC236}">
                  <a16:creationId xmlns:a16="http://schemas.microsoft.com/office/drawing/2014/main" id="{99CCABD7-E05C-604B-B12F-53E6BD96AD51}"/>
                </a:ext>
              </a:extLst>
            </p:cNvPr>
            <p:cNvSpPr>
              <a:spLocks/>
            </p:cNvSpPr>
            <p:nvPr/>
          </p:nvSpPr>
          <p:spPr bwMode="auto">
            <a:xfrm>
              <a:off x="0" y="0"/>
              <a:ext cx="1022350" cy="685800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48142" name="Group 8">
              <a:extLst>
                <a:ext uri="{FF2B5EF4-FFF2-40B4-BE49-F238E27FC236}">
                  <a16:creationId xmlns:a16="http://schemas.microsoft.com/office/drawing/2014/main" id="{C0C1F86D-D72F-9741-B6DC-CC49334C989D}"/>
                </a:ext>
              </a:extLst>
            </p:cNvPr>
            <p:cNvGrpSpPr>
              <a:grpSpLocks/>
            </p:cNvGrpSpPr>
            <p:nvPr/>
          </p:nvGrpSpPr>
          <p:grpSpPr bwMode="auto">
            <a:xfrm>
              <a:off x="73502" y="79495"/>
              <a:ext cx="867542" cy="873153"/>
              <a:chOff x="48" y="0"/>
              <a:chExt cx="748" cy="752"/>
            </a:xfrm>
          </p:grpSpPr>
          <p:pic>
            <p:nvPicPr>
              <p:cNvPr id="48144" name="Picture 9">
                <a:extLst>
                  <a:ext uri="{FF2B5EF4-FFF2-40B4-BE49-F238E27FC236}">
                    <a16:creationId xmlns:a16="http://schemas.microsoft.com/office/drawing/2014/main" id="{F81856B9-6F97-FC45-B1F8-70DC40AD79B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5" name="AutoShape 5">
                <a:extLst>
                  <a:ext uri="{FF2B5EF4-FFF2-40B4-BE49-F238E27FC236}">
                    <a16:creationId xmlns:a16="http://schemas.microsoft.com/office/drawing/2014/main" id="{923A6B02-ABC9-C44A-A6F0-5949FD508928}"/>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pic>
          <p:nvPicPr>
            <p:cNvPr id="48143" name="Picture 6">
              <a:extLst>
                <a:ext uri="{FF2B5EF4-FFF2-40B4-BE49-F238E27FC236}">
                  <a16:creationId xmlns:a16="http://schemas.microsoft.com/office/drawing/2014/main" id="{B06427CF-18DF-4A41-8242-FF08C6152B4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 y="3953946"/>
              <a:ext cx="919487" cy="2821781"/>
            </a:xfrm>
            <a:prstGeom prst="rect">
              <a:avLst/>
            </a:prstGeom>
            <a:noFill/>
            <a:ln>
              <a:noFill/>
            </a:ln>
            <a:extLst>
              <a:ext uri="{909E8E84-426E-40DD-AFC4-6F175D3DCCD1}">
                <a14:hiddenFill xmlns:a14="http://schemas.microsoft.com/office/drawing/2010/main">
                  <a:solidFill>
                    <a:srgbClr val="FFFFFF">
                      <a:alpha val="69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1" name="Rectangle 9">
            <a:extLst>
              <a:ext uri="{FF2B5EF4-FFF2-40B4-BE49-F238E27FC236}">
                <a16:creationId xmlns:a16="http://schemas.microsoft.com/office/drawing/2014/main" id="{A4E66FE5-435D-844C-922F-E9054C0CF051}"/>
              </a:ext>
            </a:extLst>
          </p:cNvPr>
          <p:cNvSpPr>
            <a:spLocks noChangeArrowheads="1"/>
          </p:cNvSpPr>
          <p:nvPr/>
        </p:nvSpPr>
        <p:spPr bwMode="auto">
          <a:xfrm>
            <a:off x="1363663" y="2455863"/>
            <a:ext cx="2282825" cy="338137"/>
          </a:xfrm>
          <a:prstGeom prst="rect">
            <a:avLst/>
          </a:prstGeom>
          <a:solidFill>
            <a:srgbClr val="FFFFFF"/>
          </a:solidFill>
          <a:ln w="9525">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1       basin_default_ID</a:t>
            </a:r>
          </a:p>
        </p:txBody>
      </p:sp>
      <p:sp>
        <p:nvSpPr>
          <p:cNvPr id="48132" name="Rectangle 10">
            <a:extLst>
              <a:ext uri="{FF2B5EF4-FFF2-40B4-BE49-F238E27FC236}">
                <a16:creationId xmlns:a16="http://schemas.microsoft.com/office/drawing/2014/main" id="{AF33FF17-26F1-F14A-AD17-CE08783A775F}"/>
              </a:ext>
            </a:extLst>
          </p:cNvPr>
          <p:cNvSpPr>
            <a:spLocks noChangeArrowheads="1"/>
          </p:cNvSpPr>
          <p:nvPr/>
        </p:nvSpPr>
        <p:spPr bwMode="auto">
          <a:xfrm>
            <a:off x="6180138" y="2255838"/>
            <a:ext cx="2552700" cy="1076325"/>
          </a:xfrm>
          <a:prstGeom prst="rect">
            <a:avLst/>
          </a:prstGeom>
          <a:solidFill>
            <a:srgbClr val="FFFFFF"/>
          </a:solidFill>
          <a:ln w="9525">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1     hillslope_default_ID</a:t>
            </a:r>
          </a:p>
          <a:p>
            <a:pPr eaLnBrk="1" hangingPunct="1"/>
            <a:r>
              <a:rPr lang="en-US" altLang="en-US" sz="1600"/>
              <a:t>1.0 	sat_to_gw_coeff</a:t>
            </a:r>
          </a:p>
          <a:p>
            <a:pPr eaLnBrk="1" hangingPunct="1"/>
            <a:r>
              <a:rPr lang="en-US" altLang="en-US" sz="1600"/>
              <a:t>1.0 	gw_loss_coeff</a:t>
            </a:r>
          </a:p>
          <a:p>
            <a:pPr eaLnBrk="1" hangingPunct="1"/>
            <a:r>
              <a:rPr lang="en-US" altLang="en-US" sz="1600"/>
              <a:t>24 	n_routing_timesteps</a:t>
            </a:r>
          </a:p>
        </p:txBody>
      </p:sp>
      <p:sp>
        <p:nvSpPr>
          <p:cNvPr id="48133" name="TextBox 12">
            <a:extLst>
              <a:ext uri="{FF2B5EF4-FFF2-40B4-BE49-F238E27FC236}">
                <a16:creationId xmlns:a16="http://schemas.microsoft.com/office/drawing/2014/main" id="{0E00E1D3-92E1-2343-95CE-283CB810EDE5}"/>
              </a:ext>
            </a:extLst>
          </p:cNvPr>
          <p:cNvSpPr txBox="1">
            <a:spLocks noChangeArrowheads="1"/>
          </p:cNvSpPr>
          <p:nvPr/>
        </p:nvSpPr>
        <p:spPr bwMode="auto">
          <a:xfrm>
            <a:off x="1893888" y="2071688"/>
            <a:ext cx="122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basin.def</a:t>
            </a:r>
          </a:p>
        </p:txBody>
      </p:sp>
      <p:sp>
        <p:nvSpPr>
          <p:cNvPr id="48134" name="TextBox 13">
            <a:extLst>
              <a:ext uri="{FF2B5EF4-FFF2-40B4-BE49-F238E27FC236}">
                <a16:creationId xmlns:a16="http://schemas.microsoft.com/office/drawing/2014/main" id="{D84FE711-08A9-EB42-845A-A3201DAEC231}"/>
              </a:ext>
            </a:extLst>
          </p:cNvPr>
          <p:cNvSpPr txBox="1">
            <a:spLocks noChangeArrowheads="1"/>
          </p:cNvSpPr>
          <p:nvPr/>
        </p:nvSpPr>
        <p:spPr bwMode="auto">
          <a:xfrm>
            <a:off x="6980238" y="1887538"/>
            <a:ext cx="1016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hill.def</a:t>
            </a:r>
          </a:p>
        </p:txBody>
      </p:sp>
      <p:sp>
        <p:nvSpPr>
          <p:cNvPr id="48135" name="TextBox 14">
            <a:extLst>
              <a:ext uri="{FF2B5EF4-FFF2-40B4-BE49-F238E27FC236}">
                <a16:creationId xmlns:a16="http://schemas.microsoft.com/office/drawing/2014/main" id="{393E51CB-D58D-E147-8827-60F4687A3D9D}"/>
              </a:ext>
            </a:extLst>
          </p:cNvPr>
          <p:cNvSpPr txBox="1">
            <a:spLocks noChangeArrowheads="1"/>
          </p:cNvSpPr>
          <p:nvPr/>
        </p:nvSpPr>
        <p:spPr bwMode="auto">
          <a:xfrm>
            <a:off x="4303713" y="2828925"/>
            <a:ext cx="113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zone.def</a:t>
            </a:r>
          </a:p>
        </p:txBody>
      </p:sp>
      <p:sp>
        <p:nvSpPr>
          <p:cNvPr id="48136" name="TextBox 15">
            <a:extLst>
              <a:ext uri="{FF2B5EF4-FFF2-40B4-BE49-F238E27FC236}">
                <a16:creationId xmlns:a16="http://schemas.microsoft.com/office/drawing/2014/main" id="{8DAB3537-ECF4-5943-8E35-136410BFF1AA}"/>
              </a:ext>
            </a:extLst>
          </p:cNvPr>
          <p:cNvSpPr txBox="1">
            <a:spLocks noChangeArrowheads="1"/>
          </p:cNvSpPr>
          <p:nvPr/>
        </p:nvSpPr>
        <p:spPr bwMode="auto">
          <a:xfrm>
            <a:off x="3400425" y="79375"/>
            <a:ext cx="32432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90"/>
                </a:solidFill>
              </a:rPr>
              <a:t>Definition file formats</a:t>
            </a:r>
          </a:p>
        </p:txBody>
      </p:sp>
      <p:sp>
        <p:nvSpPr>
          <p:cNvPr id="48137" name="Rectangle 15">
            <a:extLst>
              <a:ext uri="{FF2B5EF4-FFF2-40B4-BE49-F238E27FC236}">
                <a16:creationId xmlns:a16="http://schemas.microsoft.com/office/drawing/2014/main" id="{11599B99-F5D8-5748-9428-2E072310A49D}"/>
              </a:ext>
            </a:extLst>
          </p:cNvPr>
          <p:cNvSpPr>
            <a:spLocks noChangeArrowheads="1"/>
          </p:cNvSpPr>
          <p:nvPr/>
        </p:nvSpPr>
        <p:spPr bwMode="auto">
          <a:xfrm>
            <a:off x="1171575" y="539750"/>
            <a:ext cx="782796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 The basin and hillslope definition file structures contain definition file identifiers.  The definition identifier maintains consistency of every object from basin through strata that has that basin/hillslope definition identifier.  Hillslope def files have optional parameters that can be included regarding groundwater and routing timestep.</a:t>
            </a:r>
          </a:p>
        </p:txBody>
      </p:sp>
      <p:sp>
        <p:nvSpPr>
          <p:cNvPr id="48138" name="Rectangle 11">
            <a:extLst>
              <a:ext uri="{FF2B5EF4-FFF2-40B4-BE49-F238E27FC236}">
                <a16:creationId xmlns:a16="http://schemas.microsoft.com/office/drawing/2014/main" id="{B76E5B4E-B734-C745-8DA9-51BE90E78D3B}"/>
              </a:ext>
            </a:extLst>
          </p:cNvPr>
          <p:cNvSpPr>
            <a:spLocks noChangeArrowheads="1"/>
          </p:cNvSpPr>
          <p:nvPr/>
        </p:nvSpPr>
        <p:spPr bwMode="auto">
          <a:xfrm>
            <a:off x="1363663" y="3198813"/>
            <a:ext cx="4073525" cy="3538537"/>
          </a:xfrm>
          <a:prstGeom prst="rect">
            <a:avLst/>
          </a:prstGeom>
          <a:solidFill>
            <a:srgbClr val="FFFFFF"/>
          </a:solidFill>
          <a:ln w="9525">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1       		zone_default_ID</a:t>
            </a:r>
          </a:p>
          <a:p>
            <a:pPr eaLnBrk="1" hangingPunct="1"/>
            <a:r>
              <a:rPr lang="en-US" altLang="en-US" sz="1600"/>
              <a:t>0.000029	atm_trans_lapse_rate    </a:t>
            </a:r>
          </a:p>
          <a:p>
            <a:pPr eaLnBrk="1" hangingPunct="1"/>
            <a:r>
              <a:rPr lang="en-US" altLang="en-US" sz="1600"/>
              <a:t>0.0015         	dewpoint_lapse_rate</a:t>
            </a:r>
          </a:p>
          <a:p>
            <a:pPr eaLnBrk="1" hangingPunct="1"/>
            <a:r>
              <a:rPr lang="en-US" altLang="en-US" sz="1600"/>
              <a:t>10.0            	max_effective_lai</a:t>
            </a:r>
          </a:p>
          <a:p>
            <a:pPr eaLnBrk="1" hangingPunct="1"/>
            <a:r>
              <a:rPr lang="en-US" altLang="en-US" sz="1600"/>
              <a:t>0.0064      	lapse_rate</a:t>
            </a:r>
          </a:p>
          <a:p>
            <a:pPr eaLnBrk="1" hangingPunct="1"/>
            <a:r>
              <a:rPr lang="en-US" altLang="en-US" sz="1600"/>
              <a:t>0.0254       	pptmin</a:t>
            </a:r>
          </a:p>
          <a:p>
            <a:pPr eaLnBrk="1" hangingPunct="1"/>
            <a:r>
              <a:rPr lang="en-US" altLang="en-US" sz="1600"/>
              <a:t>0.75            	sea_level_clear_sky_trans</a:t>
            </a:r>
          </a:p>
          <a:p>
            <a:pPr eaLnBrk="1" hangingPunct="1"/>
            <a:r>
              <a:rPr lang="en-US" altLang="en-US" sz="1600"/>
              <a:t>0.4             	temcf</a:t>
            </a:r>
          </a:p>
          <a:p>
            <a:pPr eaLnBrk="1" hangingPunct="1"/>
            <a:r>
              <a:rPr lang="en-US" altLang="en-US" sz="1600"/>
              <a:t>0.003           	trans_coeff1</a:t>
            </a:r>
          </a:p>
          <a:p>
            <a:pPr eaLnBrk="1" hangingPunct="1"/>
            <a:r>
              <a:rPr lang="en-US" altLang="en-US" sz="1600"/>
              <a:t>2.2             	trans_coeff2</a:t>
            </a:r>
          </a:p>
          <a:p>
            <a:pPr eaLnBrk="1" hangingPunct="1"/>
            <a:r>
              <a:rPr lang="en-US" altLang="en-US" sz="1600"/>
              <a:t>1.0             	wind</a:t>
            </a:r>
          </a:p>
          <a:p>
            <a:pPr eaLnBrk="1" hangingPunct="1"/>
            <a:r>
              <a:rPr lang="en-US" altLang="en-US" sz="1600"/>
              <a:t>0               	max_snow_temp</a:t>
            </a:r>
          </a:p>
          <a:p>
            <a:pPr eaLnBrk="1" hangingPunct="1"/>
            <a:r>
              <a:rPr lang="en-US" altLang="en-US" sz="1600"/>
              <a:t>-1              	min_rain_temp</a:t>
            </a:r>
          </a:p>
          <a:p>
            <a:pPr eaLnBrk="1" hangingPunct="1"/>
            <a:r>
              <a:rPr lang="en-US" altLang="en-US" sz="1600"/>
              <a:t>0.0016        	n_deposition (kg/m2/yr)</a:t>
            </a:r>
          </a:p>
        </p:txBody>
      </p:sp>
      <p:sp>
        <p:nvSpPr>
          <p:cNvPr id="48139" name="Rectangle 17">
            <a:extLst>
              <a:ext uri="{FF2B5EF4-FFF2-40B4-BE49-F238E27FC236}">
                <a16:creationId xmlns:a16="http://schemas.microsoft.com/office/drawing/2014/main" id="{2F0B13FF-226D-FA40-8C9A-9BABFAD8BC63}"/>
              </a:ext>
            </a:extLst>
          </p:cNvPr>
          <p:cNvSpPr>
            <a:spLocks noChangeArrowheads="1"/>
          </p:cNvSpPr>
          <p:nvPr/>
        </p:nvSpPr>
        <p:spPr bwMode="auto">
          <a:xfrm>
            <a:off x="5575300" y="3963988"/>
            <a:ext cx="35687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The zone definition file contains atmospheric parameters associated with zone objects.  The values provided in the standard zone definition file are likely to be reasonably invariant for many environments, therefore, is a good first source in the absence of atmospheric research specific to a study site.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12">
            <a:extLst>
              <a:ext uri="{FF2B5EF4-FFF2-40B4-BE49-F238E27FC236}">
                <a16:creationId xmlns:a16="http://schemas.microsoft.com/office/drawing/2014/main" id="{8F76C5D2-F48F-C644-8F25-60650326F001}"/>
              </a:ext>
            </a:extLst>
          </p:cNvPr>
          <p:cNvGrpSpPr>
            <a:grpSpLocks/>
          </p:cNvGrpSpPr>
          <p:nvPr/>
        </p:nvGrpSpPr>
        <p:grpSpPr bwMode="auto">
          <a:xfrm>
            <a:off x="0" y="0"/>
            <a:ext cx="9144000" cy="6858000"/>
            <a:chOff x="0" y="0"/>
            <a:chExt cx="9144000" cy="6858000"/>
          </a:xfrm>
        </p:grpSpPr>
        <p:sp>
          <p:nvSpPr>
            <p:cNvPr id="10" name="Rectangle 9">
              <a:extLst>
                <a:ext uri="{FF2B5EF4-FFF2-40B4-BE49-F238E27FC236}">
                  <a16:creationId xmlns:a16="http://schemas.microsoft.com/office/drawing/2014/main" id="{8B07725B-E5D8-9345-8B99-4021D56DFE59}"/>
                </a:ext>
              </a:extLst>
            </p:cNvPr>
            <p:cNvSpPr>
              <a:spLocks/>
            </p:cNvSpPr>
            <p:nvPr/>
          </p:nvSpPr>
          <p:spPr bwMode="auto">
            <a:xfrm>
              <a:off x="1022350" y="0"/>
              <a:ext cx="8121650" cy="6858000"/>
            </a:xfrm>
            <a:prstGeom prst="rect">
              <a:avLst/>
            </a:prstGeom>
            <a:solidFill>
              <a:schemeClr val="accent5">
                <a:lumMod val="20000"/>
                <a:lumOff val="80000"/>
              </a:schemeClr>
            </a:solidFill>
            <a:ln w="47625">
              <a:solidFill>
                <a:schemeClr val="bg1"/>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9" name="Rectangle 8">
              <a:extLst>
                <a:ext uri="{FF2B5EF4-FFF2-40B4-BE49-F238E27FC236}">
                  <a16:creationId xmlns:a16="http://schemas.microsoft.com/office/drawing/2014/main" id="{CD72DD64-8150-0849-BB6B-342C07716A99}"/>
                </a:ext>
              </a:extLst>
            </p:cNvPr>
            <p:cNvSpPr>
              <a:spLocks/>
            </p:cNvSpPr>
            <p:nvPr/>
          </p:nvSpPr>
          <p:spPr bwMode="auto">
            <a:xfrm>
              <a:off x="0" y="0"/>
              <a:ext cx="1022350" cy="685800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49163" name="Group 8">
              <a:extLst>
                <a:ext uri="{FF2B5EF4-FFF2-40B4-BE49-F238E27FC236}">
                  <a16:creationId xmlns:a16="http://schemas.microsoft.com/office/drawing/2014/main" id="{8AF16D8B-7218-384D-B95E-C86577983785}"/>
                </a:ext>
              </a:extLst>
            </p:cNvPr>
            <p:cNvGrpSpPr>
              <a:grpSpLocks/>
            </p:cNvGrpSpPr>
            <p:nvPr/>
          </p:nvGrpSpPr>
          <p:grpSpPr bwMode="auto">
            <a:xfrm>
              <a:off x="73502" y="79495"/>
              <a:ext cx="867542" cy="873153"/>
              <a:chOff x="48" y="0"/>
              <a:chExt cx="748" cy="752"/>
            </a:xfrm>
          </p:grpSpPr>
          <p:pic>
            <p:nvPicPr>
              <p:cNvPr id="49165" name="Picture 9">
                <a:extLst>
                  <a:ext uri="{FF2B5EF4-FFF2-40B4-BE49-F238E27FC236}">
                    <a16:creationId xmlns:a16="http://schemas.microsoft.com/office/drawing/2014/main" id="{1A17E12C-99C2-8C4C-A01F-E42EB245885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6" name="AutoShape 5">
                <a:extLst>
                  <a:ext uri="{FF2B5EF4-FFF2-40B4-BE49-F238E27FC236}">
                    <a16:creationId xmlns:a16="http://schemas.microsoft.com/office/drawing/2014/main" id="{543784B1-87BC-424D-B629-BF66AA0F1141}"/>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pic>
          <p:nvPicPr>
            <p:cNvPr id="49164" name="Picture 6">
              <a:extLst>
                <a:ext uri="{FF2B5EF4-FFF2-40B4-BE49-F238E27FC236}">
                  <a16:creationId xmlns:a16="http://schemas.microsoft.com/office/drawing/2014/main" id="{6D155E0B-A8E2-484C-B87F-DB9C8B6B402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 y="3953946"/>
              <a:ext cx="919487" cy="2821781"/>
            </a:xfrm>
            <a:prstGeom prst="rect">
              <a:avLst/>
            </a:prstGeom>
            <a:noFill/>
            <a:ln>
              <a:noFill/>
            </a:ln>
            <a:extLst>
              <a:ext uri="{909E8E84-426E-40DD-AFC4-6F175D3DCCD1}">
                <a14:hiddenFill xmlns:a14="http://schemas.microsoft.com/office/drawing/2010/main">
                  <a:solidFill>
                    <a:srgbClr val="FFFFFF">
                      <a:alpha val="69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55" name="Rectangle 3">
            <a:extLst>
              <a:ext uri="{FF2B5EF4-FFF2-40B4-BE49-F238E27FC236}">
                <a16:creationId xmlns:a16="http://schemas.microsoft.com/office/drawing/2014/main" id="{23E8030D-7469-704F-B700-32F52F11465B}"/>
              </a:ext>
            </a:extLst>
          </p:cNvPr>
          <p:cNvSpPr>
            <a:spLocks noChangeArrowheads="1"/>
          </p:cNvSpPr>
          <p:nvPr/>
        </p:nvSpPr>
        <p:spPr bwMode="auto">
          <a:xfrm>
            <a:off x="1357313" y="447675"/>
            <a:ext cx="3722687" cy="5908675"/>
          </a:xfrm>
          <a:prstGeom prst="rect">
            <a:avLst/>
          </a:prstGeom>
          <a:solidFill>
            <a:srgbClr val="FFFFFF"/>
          </a:solidFill>
          <a:ln w="9525">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3 		patch_default_ID</a:t>
            </a:r>
          </a:p>
          <a:p>
            <a:pPr eaLnBrk="1" hangingPunct="1"/>
            <a:r>
              <a:rPr lang="en-US" altLang="en-US" sz="1400"/>
              <a:t>1 		theta_psi_curve</a:t>
            </a:r>
          </a:p>
          <a:p>
            <a:pPr eaLnBrk="1" hangingPunct="1"/>
            <a:r>
              <a:rPr lang="en-US" altLang="en-US" sz="1400"/>
              <a:t>3.000000	 Ksat_0 </a:t>
            </a:r>
          </a:p>
          <a:p>
            <a:pPr eaLnBrk="1" hangingPunct="1"/>
            <a:r>
              <a:rPr lang="en-US" altLang="en-US" sz="1400"/>
              <a:t>0.120000	 m </a:t>
            </a:r>
          </a:p>
          <a:p>
            <a:pPr eaLnBrk="1" hangingPunct="1"/>
            <a:r>
              <a:rPr lang="en-US" altLang="en-US" sz="1400"/>
              <a:t>0.435000 	porosity_0 </a:t>
            </a:r>
          </a:p>
          <a:p>
            <a:pPr eaLnBrk="1" hangingPunct="1"/>
            <a:r>
              <a:rPr lang="en-US" altLang="en-US" sz="1400"/>
              <a:t>4000.000 	porosity_decay </a:t>
            </a:r>
          </a:p>
          <a:p>
            <a:pPr eaLnBrk="1" hangingPunct="1"/>
            <a:r>
              <a:rPr lang="en-US" altLang="en-US" sz="1400"/>
              <a:t>0.000000 	P3 </a:t>
            </a:r>
          </a:p>
          <a:p>
            <a:pPr eaLnBrk="1" hangingPunct="1"/>
            <a:r>
              <a:rPr lang="en-US" altLang="en-US" sz="1400"/>
              <a:t>0.204000 	pore_size_index </a:t>
            </a:r>
          </a:p>
          <a:p>
            <a:pPr eaLnBrk="1" hangingPunct="1"/>
            <a:r>
              <a:rPr lang="en-US" altLang="en-US" sz="1400"/>
              <a:t>0.218000 	psi_air_entry </a:t>
            </a:r>
          </a:p>
          <a:p>
            <a:pPr eaLnBrk="1" hangingPunct="1"/>
            <a:r>
              <a:rPr lang="en-US" altLang="en-US" sz="1400"/>
              <a:t>0.010000 	psi_max </a:t>
            </a:r>
          </a:p>
          <a:p>
            <a:pPr eaLnBrk="1" hangingPunct="1"/>
            <a:r>
              <a:rPr lang="en-US" altLang="en-US" sz="1400"/>
              <a:t>200.0000	soil_depth </a:t>
            </a:r>
          </a:p>
          <a:p>
            <a:pPr eaLnBrk="1" hangingPunct="1"/>
            <a:r>
              <a:rPr lang="en-US" altLang="en-US" sz="1400"/>
              <a:t>0.400000 	m_z </a:t>
            </a:r>
          </a:p>
          <a:p>
            <a:pPr eaLnBrk="1" hangingPunct="1"/>
            <a:r>
              <a:rPr lang="en-US" altLang="en-US" sz="1400"/>
              <a:t>0.000000 	detention_store_size </a:t>
            </a:r>
          </a:p>
          <a:p>
            <a:pPr eaLnBrk="1" hangingPunct="1"/>
            <a:r>
              <a:rPr lang="en-US" altLang="en-US" sz="1400"/>
              <a:t>1.000000 	deltaZ </a:t>
            </a:r>
          </a:p>
          <a:p>
            <a:pPr eaLnBrk="1" hangingPunct="1"/>
            <a:r>
              <a:rPr lang="en-US" altLang="en-US" sz="1400"/>
              <a:t>10.00000 	active_zone_z </a:t>
            </a:r>
          </a:p>
          <a:p>
            <a:pPr eaLnBrk="1" hangingPunct="1"/>
            <a:r>
              <a:rPr lang="en-US" altLang="en-US" sz="1400"/>
              <a:t>-10.0000	maximum_snow_energy_deficit </a:t>
            </a:r>
          </a:p>
          <a:p>
            <a:pPr eaLnBrk="1" hangingPunct="1"/>
            <a:r>
              <a:rPr lang="en-US" altLang="en-US" sz="1400"/>
              <a:t>0.000000 	snow_water_capacity </a:t>
            </a:r>
          </a:p>
          <a:p>
            <a:pPr eaLnBrk="1" hangingPunct="1"/>
            <a:r>
              <a:rPr lang="en-US" altLang="en-US" sz="1400"/>
              <a:t>10000.00	snow_light_ext_coef </a:t>
            </a:r>
          </a:p>
          <a:p>
            <a:pPr eaLnBrk="1" hangingPunct="1"/>
            <a:r>
              <a:rPr lang="en-US" altLang="en-US" sz="1400"/>
              <a:t>0.050000	snow_melt_Tcoef </a:t>
            </a:r>
          </a:p>
          <a:p>
            <a:pPr eaLnBrk="1" hangingPunct="1"/>
            <a:r>
              <a:rPr lang="en-US" altLang="en-US" sz="1400"/>
              <a:t>0.000000 	max_heat_capacity </a:t>
            </a:r>
          </a:p>
          <a:p>
            <a:pPr eaLnBrk="1" hangingPunct="1"/>
            <a:r>
              <a:rPr lang="en-US" altLang="en-US" sz="1400"/>
              <a:t>0.000000 	min_heat_capacity </a:t>
            </a:r>
          </a:p>
          <a:p>
            <a:pPr eaLnBrk="1" hangingPunct="1"/>
            <a:r>
              <a:rPr lang="en-US" altLang="en-US" sz="1400"/>
              <a:t>0.280000 	albedo </a:t>
            </a:r>
          </a:p>
          <a:p>
            <a:pPr eaLnBrk="1" hangingPunct="1"/>
            <a:r>
              <a:rPr lang="en-US" altLang="en-US" sz="1400"/>
              <a:t>1.000000 	mobile_N_proportion </a:t>
            </a:r>
          </a:p>
          <a:p>
            <a:pPr eaLnBrk="1" hangingPunct="1"/>
            <a:r>
              <a:rPr lang="en-US" altLang="en-US" sz="1400"/>
              <a:t>0.120000 	N_decay </a:t>
            </a:r>
          </a:p>
          <a:p>
            <a:pPr eaLnBrk="1" hangingPunct="1"/>
            <a:r>
              <a:rPr lang="en-US" altLang="en-US" sz="1400"/>
              <a:t>0.700000 	sand </a:t>
            </a:r>
          </a:p>
          <a:p>
            <a:pPr eaLnBrk="1" hangingPunct="1"/>
            <a:r>
              <a:rPr lang="en-US" altLang="en-US" sz="1400"/>
              <a:t>0.100000 	clay </a:t>
            </a:r>
          </a:p>
          <a:p>
            <a:pPr eaLnBrk="1" hangingPunct="1"/>
            <a:r>
              <a:rPr lang="en-US" altLang="en-US" sz="1400"/>
              <a:t>0.200000 	silt </a:t>
            </a:r>
          </a:p>
        </p:txBody>
      </p:sp>
      <p:sp>
        <p:nvSpPr>
          <p:cNvPr id="49156" name="TextBox 4">
            <a:extLst>
              <a:ext uri="{FF2B5EF4-FFF2-40B4-BE49-F238E27FC236}">
                <a16:creationId xmlns:a16="http://schemas.microsoft.com/office/drawing/2014/main" id="{1EE9ABE2-CD14-6C44-83AE-D242486518C2}"/>
              </a:ext>
            </a:extLst>
          </p:cNvPr>
          <p:cNvSpPr txBox="1">
            <a:spLocks noChangeArrowheads="1"/>
          </p:cNvSpPr>
          <p:nvPr/>
        </p:nvSpPr>
        <p:spPr bwMode="auto">
          <a:xfrm>
            <a:off x="2049463" y="77788"/>
            <a:ext cx="2338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soil_sandyloam.def</a:t>
            </a:r>
          </a:p>
        </p:txBody>
      </p:sp>
      <p:sp>
        <p:nvSpPr>
          <p:cNvPr id="49157" name="Rectangle 12">
            <a:extLst>
              <a:ext uri="{FF2B5EF4-FFF2-40B4-BE49-F238E27FC236}">
                <a16:creationId xmlns:a16="http://schemas.microsoft.com/office/drawing/2014/main" id="{ADA0F143-13D4-5141-B1AB-3307AF5E533B}"/>
              </a:ext>
            </a:extLst>
          </p:cNvPr>
          <p:cNvSpPr>
            <a:spLocks noChangeArrowheads="1"/>
          </p:cNvSpPr>
          <p:nvPr/>
        </p:nvSpPr>
        <p:spPr bwMode="auto">
          <a:xfrm>
            <a:off x="5130800" y="447675"/>
            <a:ext cx="3857625"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The soil and land use definition files associated with the patch object address the routing and input of water at the patch level.  Soil definition files describe characteristics of particular soil types.  Land use definition files account for additional nitrogen and water inputs from developed areas.</a:t>
            </a:r>
          </a:p>
        </p:txBody>
      </p:sp>
      <p:sp>
        <p:nvSpPr>
          <p:cNvPr id="49158" name="Rectangle 13">
            <a:extLst>
              <a:ext uri="{FF2B5EF4-FFF2-40B4-BE49-F238E27FC236}">
                <a16:creationId xmlns:a16="http://schemas.microsoft.com/office/drawing/2014/main" id="{758352D4-A59D-294E-8F8D-D2C5B61EB168}"/>
              </a:ext>
            </a:extLst>
          </p:cNvPr>
          <p:cNvSpPr>
            <a:spLocks noChangeArrowheads="1"/>
          </p:cNvSpPr>
          <p:nvPr/>
        </p:nvSpPr>
        <p:spPr bwMode="auto">
          <a:xfrm>
            <a:off x="5553075" y="5175250"/>
            <a:ext cx="3240088" cy="1600200"/>
          </a:xfrm>
          <a:prstGeom prst="rect">
            <a:avLst/>
          </a:prstGeom>
          <a:solidFill>
            <a:srgbClr val="FFFFFF"/>
          </a:solidFill>
          <a:ln w="9525">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1 landuse_default_ID</a:t>
            </a:r>
          </a:p>
          <a:p>
            <a:pPr eaLnBrk="1" hangingPunct="1"/>
            <a:r>
              <a:rPr lang="en-US" altLang="en-US" sz="1400"/>
              <a:t>0.0     irrigation(m/m2/year)</a:t>
            </a:r>
          </a:p>
          <a:p>
            <a:pPr eaLnBrk="1" hangingPunct="1"/>
            <a:r>
              <a:rPr lang="en-US" altLang="en-US" sz="1400"/>
              <a:t>0.0     fertilizer_NO3(kg/m2/year)</a:t>
            </a:r>
          </a:p>
          <a:p>
            <a:pPr eaLnBrk="1" hangingPunct="1"/>
            <a:r>
              <a:rPr lang="en-US" altLang="en-US" sz="1400"/>
              <a:t>0.0     fertilizer_NH4(kg/m2/year)</a:t>
            </a:r>
          </a:p>
          <a:p>
            <a:pPr eaLnBrk="1" hangingPunct="1"/>
            <a:r>
              <a:rPr lang="en-US" altLang="en-US" sz="1400"/>
              <a:t>0.0     septic_NO3_load(kg/m2/year)</a:t>
            </a:r>
          </a:p>
          <a:p>
            <a:pPr eaLnBrk="1" hangingPunct="1"/>
            <a:r>
              <a:rPr lang="en-US" altLang="en-US" sz="1400"/>
              <a:t>0.0     septic_water_load (m/m2/year)</a:t>
            </a:r>
          </a:p>
          <a:p>
            <a:pPr eaLnBrk="1" hangingPunct="1"/>
            <a:r>
              <a:rPr lang="en-US" altLang="en-US" sz="1400"/>
              <a:t>0.0     detention_store_size</a:t>
            </a:r>
          </a:p>
        </p:txBody>
      </p:sp>
      <p:sp>
        <p:nvSpPr>
          <p:cNvPr id="49159" name="TextBox 14">
            <a:extLst>
              <a:ext uri="{FF2B5EF4-FFF2-40B4-BE49-F238E27FC236}">
                <a16:creationId xmlns:a16="http://schemas.microsoft.com/office/drawing/2014/main" id="{3FB3079A-8917-0842-90DC-E1DE8F60DE31}"/>
              </a:ext>
            </a:extLst>
          </p:cNvPr>
          <p:cNvSpPr txBox="1">
            <a:spLocks noChangeArrowheads="1"/>
          </p:cNvSpPr>
          <p:nvPr/>
        </p:nvSpPr>
        <p:spPr bwMode="auto">
          <a:xfrm>
            <a:off x="5130800" y="3389313"/>
            <a:ext cx="38576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The land use def file accounts for additional nitrogen and water inputs from developed areas.  There are currently four land use def files:</a:t>
            </a:r>
          </a:p>
          <a:p>
            <a:pPr eaLnBrk="1" hangingPunct="1"/>
            <a:r>
              <a:rPr lang="en-US" altLang="en-US" sz="1800"/>
              <a:t>undeveloped, urban, agriculture and septic</a:t>
            </a:r>
          </a:p>
        </p:txBody>
      </p:sp>
      <p:sp>
        <p:nvSpPr>
          <p:cNvPr id="49160" name="TextBox 4">
            <a:extLst>
              <a:ext uri="{FF2B5EF4-FFF2-40B4-BE49-F238E27FC236}">
                <a16:creationId xmlns:a16="http://schemas.microsoft.com/office/drawing/2014/main" id="{86C85CDF-1B8F-F844-AD22-08EEA2DA9D0B}"/>
              </a:ext>
            </a:extLst>
          </p:cNvPr>
          <p:cNvSpPr txBox="1">
            <a:spLocks noChangeArrowheads="1"/>
          </p:cNvSpPr>
          <p:nvPr/>
        </p:nvSpPr>
        <p:spPr bwMode="auto">
          <a:xfrm>
            <a:off x="7213600" y="4805363"/>
            <a:ext cx="1579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lu_undev.def</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12">
            <a:extLst>
              <a:ext uri="{FF2B5EF4-FFF2-40B4-BE49-F238E27FC236}">
                <a16:creationId xmlns:a16="http://schemas.microsoft.com/office/drawing/2014/main" id="{CDF5DABC-0673-A048-8257-FFCF541CF545}"/>
              </a:ext>
            </a:extLst>
          </p:cNvPr>
          <p:cNvGrpSpPr>
            <a:grpSpLocks/>
          </p:cNvGrpSpPr>
          <p:nvPr/>
        </p:nvGrpSpPr>
        <p:grpSpPr bwMode="auto">
          <a:xfrm>
            <a:off x="0" y="0"/>
            <a:ext cx="9144000" cy="6858000"/>
            <a:chOff x="0" y="0"/>
            <a:chExt cx="9144000" cy="6858000"/>
          </a:xfrm>
        </p:grpSpPr>
        <p:sp>
          <p:nvSpPr>
            <p:cNvPr id="6" name="Rectangle 5">
              <a:extLst>
                <a:ext uri="{FF2B5EF4-FFF2-40B4-BE49-F238E27FC236}">
                  <a16:creationId xmlns:a16="http://schemas.microsoft.com/office/drawing/2014/main" id="{E2E140A7-B66D-9B47-BFCA-BBABDB773993}"/>
                </a:ext>
              </a:extLst>
            </p:cNvPr>
            <p:cNvSpPr>
              <a:spLocks/>
            </p:cNvSpPr>
            <p:nvPr/>
          </p:nvSpPr>
          <p:spPr bwMode="auto">
            <a:xfrm>
              <a:off x="1022350" y="0"/>
              <a:ext cx="8121650" cy="6858000"/>
            </a:xfrm>
            <a:prstGeom prst="rect">
              <a:avLst/>
            </a:prstGeom>
            <a:solidFill>
              <a:schemeClr val="accent5">
                <a:lumMod val="20000"/>
                <a:lumOff val="80000"/>
              </a:schemeClr>
            </a:solidFill>
            <a:ln w="47625">
              <a:solidFill>
                <a:schemeClr val="bg1"/>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7" name="Rectangle 6">
              <a:extLst>
                <a:ext uri="{FF2B5EF4-FFF2-40B4-BE49-F238E27FC236}">
                  <a16:creationId xmlns:a16="http://schemas.microsoft.com/office/drawing/2014/main" id="{2BD3F195-659E-D443-8DC5-CE5A938D5D74}"/>
                </a:ext>
              </a:extLst>
            </p:cNvPr>
            <p:cNvSpPr>
              <a:spLocks/>
            </p:cNvSpPr>
            <p:nvPr/>
          </p:nvSpPr>
          <p:spPr bwMode="auto">
            <a:xfrm>
              <a:off x="0" y="0"/>
              <a:ext cx="1022350" cy="685800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50184" name="Group 8">
              <a:extLst>
                <a:ext uri="{FF2B5EF4-FFF2-40B4-BE49-F238E27FC236}">
                  <a16:creationId xmlns:a16="http://schemas.microsoft.com/office/drawing/2014/main" id="{9AA0A9BD-7D7B-264D-9835-AE60D4DC7B1C}"/>
                </a:ext>
              </a:extLst>
            </p:cNvPr>
            <p:cNvGrpSpPr>
              <a:grpSpLocks/>
            </p:cNvGrpSpPr>
            <p:nvPr/>
          </p:nvGrpSpPr>
          <p:grpSpPr bwMode="auto">
            <a:xfrm>
              <a:off x="73502" y="79495"/>
              <a:ext cx="867542" cy="873153"/>
              <a:chOff x="48" y="0"/>
              <a:chExt cx="748" cy="752"/>
            </a:xfrm>
          </p:grpSpPr>
          <p:pic>
            <p:nvPicPr>
              <p:cNvPr id="50186" name="Picture 9">
                <a:extLst>
                  <a:ext uri="{FF2B5EF4-FFF2-40B4-BE49-F238E27FC236}">
                    <a16:creationId xmlns:a16="http://schemas.microsoft.com/office/drawing/2014/main" id="{42C8FC48-93EB-7046-8EDB-75C41FDBB57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7" name="AutoShape 5">
                <a:extLst>
                  <a:ext uri="{FF2B5EF4-FFF2-40B4-BE49-F238E27FC236}">
                    <a16:creationId xmlns:a16="http://schemas.microsoft.com/office/drawing/2014/main" id="{F60F8B93-FCAD-7543-A0BD-B03D6D0E939C}"/>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pic>
          <p:nvPicPr>
            <p:cNvPr id="50185" name="Picture 6">
              <a:extLst>
                <a:ext uri="{FF2B5EF4-FFF2-40B4-BE49-F238E27FC236}">
                  <a16:creationId xmlns:a16="http://schemas.microsoft.com/office/drawing/2014/main" id="{83578F17-776B-AF4E-A774-A85D89F1CE9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 y="3953946"/>
              <a:ext cx="919487" cy="2821781"/>
            </a:xfrm>
            <a:prstGeom prst="rect">
              <a:avLst/>
            </a:prstGeom>
            <a:noFill/>
            <a:ln>
              <a:noFill/>
            </a:ln>
            <a:extLst>
              <a:ext uri="{909E8E84-426E-40DD-AFC4-6F175D3DCCD1}">
                <a14:hiddenFill xmlns:a14="http://schemas.microsoft.com/office/drawing/2010/main">
                  <a:solidFill>
                    <a:srgbClr val="FFFFFF">
                      <a:alpha val="69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179" name="Rectangle 5">
            <a:extLst>
              <a:ext uri="{FF2B5EF4-FFF2-40B4-BE49-F238E27FC236}">
                <a16:creationId xmlns:a16="http://schemas.microsoft.com/office/drawing/2014/main" id="{DD8257AF-880A-EC4D-AB27-5C205CBC57C4}"/>
              </a:ext>
            </a:extLst>
          </p:cNvPr>
          <p:cNvSpPr>
            <a:spLocks noChangeArrowheads="1"/>
          </p:cNvSpPr>
          <p:nvPr/>
        </p:nvSpPr>
        <p:spPr bwMode="auto">
          <a:xfrm>
            <a:off x="1209675" y="730250"/>
            <a:ext cx="3327400" cy="5908675"/>
          </a:xfrm>
          <a:prstGeom prst="rect">
            <a:avLst/>
          </a:prstGeom>
          <a:solidFill>
            <a:srgbClr val="FFFFFF"/>
          </a:solidFill>
          <a:ln w="9525">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b="1"/>
              <a:t>7       		stratum_default_ID</a:t>
            </a:r>
          </a:p>
          <a:p>
            <a:pPr eaLnBrk="1" hangingPunct="1"/>
            <a:r>
              <a:rPr lang="en-US" altLang="en-US" sz="1400"/>
              <a:t>TREE    	epc.veg.type</a:t>
            </a:r>
          </a:p>
          <a:p>
            <a:pPr eaLnBrk="1" hangingPunct="1"/>
            <a:r>
              <a:rPr lang="en-US" altLang="en-US" sz="1400"/>
              <a:t>0.8     	K_apsorbtance</a:t>
            </a:r>
          </a:p>
          <a:p>
            <a:pPr eaLnBrk="1" hangingPunct="1"/>
            <a:r>
              <a:rPr lang="en-US" altLang="en-US" sz="1400"/>
              <a:t>0.1     	K_reflectance</a:t>
            </a:r>
          </a:p>
          <a:p>
            <a:pPr eaLnBrk="1" hangingPunct="1"/>
            <a:r>
              <a:rPr lang="en-US" altLang="en-US" sz="1400"/>
              <a:t>0.1     	K_transmittance</a:t>
            </a:r>
          </a:p>
          <a:p>
            <a:pPr eaLnBrk="1" hangingPunct="1"/>
            <a:r>
              <a:rPr lang="en-US" altLang="en-US" sz="1400"/>
              <a:t>1.0    		PAR_absrptance</a:t>
            </a:r>
          </a:p>
          <a:p>
            <a:pPr eaLnBrk="1" hangingPunct="1"/>
            <a:r>
              <a:rPr lang="en-US" altLang="en-US" sz="1400"/>
              <a:t>0.0     	PAR_reflectance</a:t>
            </a:r>
          </a:p>
          <a:p>
            <a:pPr eaLnBrk="1" hangingPunct="1"/>
            <a:r>
              <a:rPr lang="en-US" altLang="en-US" sz="1400"/>
              <a:t>0.0     	PAR_transmittance</a:t>
            </a:r>
          </a:p>
          <a:p>
            <a:pPr eaLnBrk="1" hangingPunct="1"/>
            <a:r>
              <a:rPr lang="en-US" altLang="en-US" sz="1400"/>
              <a:t>0.5    		epc.ext_coef</a:t>
            </a:r>
          </a:p>
          <a:p>
            <a:pPr eaLnBrk="1" hangingPunct="1"/>
            <a:r>
              <a:rPr lang="en-US" altLang="en-US" sz="1400"/>
              <a:t>0.00024 	specific_rain_capacity</a:t>
            </a:r>
          </a:p>
          <a:p>
            <a:pPr eaLnBrk="1" hangingPunct="1"/>
            <a:r>
              <a:rPr lang="en-US" altLang="en-US" sz="1400"/>
              <a:t>0.00024 	specific_snow_capacity</a:t>
            </a:r>
          </a:p>
          <a:p>
            <a:pPr eaLnBrk="1" hangingPunct="1"/>
            <a:r>
              <a:rPr lang="en-US" altLang="en-US" sz="1400"/>
              <a:t>0.002   	wind_attenuation_coef</a:t>
            </a:r>
          </a:p>
          <a:p>
            <a:pPr eaLnBrk="1" hangingPunct="1"/>
            <a:r>
              <a:rPr lang="en-US" altLang="en-US" sz="1400"/>
              <a:t>-999.9  	ustar_overu</a:t>
            </a:r>
          </a:p>
          <a:p>
            <a:pPr eaLnBrk="1" hangingPunct="1"/>
            <a:r>
              <a:rPr lang="en-US" altLang="en-US" sz="1400"/>
              <a:t>1.5     	mrc.q10 </a:t>
            </a:r>
          </a:p>
          <a:p>
            <a:pPr eaLnBrk="1" hangingPunct="1"/>
            <a:r>
              <a:rPr lang="en-US" altLang="en-US" sz="1400"/>
              <a:t>0.21   	mrc.per_N</a:t>
            </a:r>
          </a:p>
          <a:p>
            <a:pPr eaLnBrk="1" hangingPunct="1"/>
            <a:r>
              <a:rPr lang="en-US" altLang="en-US" sz="1400"/>
              <a:t>0.2     	epc.gr_perc</a:t>
            </a:r>
          </a:p>
          <a:p>
            <a:pPr eaLnBrk="1" hangingPunct="1"/>
            <a:r>
              <a:rPr lang="en-US" altLang="en-US" sz="1400"/>
              <a:t>1.0     	lai_stomatal_fraction</a:t>
            </a:r>
          </a:p>
          <a:p>
            <a:pPr eaLnBrk="1" hangingPunct="1"/>
            <a:r>
              <a:rPr lang="en-US" altLang="en-US" sz="1400"/>
              <a:t>0.1     	epc.flnr</a:t>
            </a:r>
          </a:p>
          <a:p>
            <a:pPr eaLnBrk="1" hangingPunct="1"/>
            <a:r>
              <a:rPr lang="en-US" altLang="en-US" sz="1400"/>
              <a:t>0.03    	epc.ppfd_coef</a:t>
            </a:r>
          </a:p>
          <a:p>
            <a:pPr eaLnBrk="1" hangingPunct="1"/>
            <a:r>
              <a:rPr lang="en-US" altLang="en-US" sz="1400"/>
              <a:t>15.0    	epc.topt</a:t>
            </a:r>
          </a:p>
          <a:p>
            <a:pPr eaLnBrk="1" hangingPunct="1"/>
            <a:r>
              <a:rPr lang="en-US" altLang="en-US" sz="1400"/>
              <a:t>40.0    	epc.tmax</a:t>
            </a:r>
          </a:p>
          <a:p>
            <a:pPr eaLnBrk="1" hangingPunct="1"/>
            <a:r>
              <a:rPr lang="en-US" altLang="en-US" sz="1400"/>
              <a:t>0.20   	 epc.tcoef</a:t>
            </a:r>
          </a:p>
          <a:p>
            <a:pPr eaLnBrk="1" hangingPunct="1"/>
            <a:r>
              <a:rPr lang="en-US" altLang="en-US" sz="1400"/>
              <a:t>-0.65  	 epc.psi_open</a:t>
            </a:r>
          </a:p>
          <a:p>
            <a:pPr eaLnBrk="1" hangingPunct="1"/>
            <a:r>
              <a:rPr lang="en-US" altLang="en-US" sz="1400"/>
              <a:t>-2.5    	epc.psi_close</a:t>
            </a:r>
          </a:p>
          <a:p>
            <a:pPr eaLnBrk="1" hangingPunct="1"/>
            <a:r>
              <a:rPr lang="en-US" altLang="en-US" sz="1400"/>
              <a:t>0.0     	epc.vpd_open</a:t>
            </a:r>
          </a:p>
          <a:p>
            <a:pPr eaLnBrk="1" hangingPunct="1"/>
            <a:r>
              <a:rPr lang="en-US" altLang="en-US" sz="1400"/>
              <a:t>3500.0  	epc.vpd_close</a:t>
            </a:r>
          </a:p>
          <a:p>
            <a:pPr eaLnBrk="1" hangingPunct="1"/>
            <a:r>
              <a:rPr lang="en-US" altLang="en-US" sz="1400"/>
              <a:t>0.006   	epc.gl_smax</a:t>
            </a:r>
          </a:p>
        </p:txBody>
      </p:sp>
      <p:sp>
        <p:nvSpPr>
          <p:cNvPr id="50180" name="TextBox 6">
            <a:extLst>
              <a:ext uri="{FF2B5EF4-FFF2-40B4-BE49-F238E27FC236}">
                <a16:creationId xmlns:a16="http://schemas.microsoft.com/office/drawing/2014/main" id="{379E31D7-6247-1F48-B0CA-ACFE41BA32D0}"/>
              </a:ext>
            </a:extLst>
          </p:cNvPr>
          <p:cNvSpPr txBox="1">
            <a:spLocks noChangeArrowheads="1"/>
          </p:cNvSpPr>
          <p:nvPr/>
        </p:nvSpPr>
        <p:spPr bwMode="auto">
          <a:xfrm>
            <a:off x="1703388" y="360363"/>
            <a:ext cx="2338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veg_douglasfir.def</a:t>
            </a:r>
          </a:p>
        </p:txBody>
      </p:sp>
      <p:sp>
        <p:nvSpPr>
          <p:cNvPr id="50181" name="Rectangle 12">
            <a:extLst>
              <a:ext uri="{FF2B5EF4-FFF2-40B4-BE49-F238E27FC236}">
                <a16:creationId xmlns:a16="http://schemas.microsoft.com/office/drawing/2014/main" id="{FB593A36-F9C7-2A43-ADA4-4683F3EAD249}"/>
              </a:ext>
            </a:extLst>
          </p:cNvPr>
          <p:cNvSpPr>
            <a:spLocks noChangeArrowheads="1"/>
          </p:cNvSpPr>
          <p:nvPr/>
        </p:nvSpPr>
        <p:spPr bwMode="auto">
          <a:xfrm>
            <a:off x="4803775" y="730250"/>
            <a:ext cx="404336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The stratum definition files describe characteristics of different vegetation types and associated processes such as carbon allocation, radiation interception, respiration, stomatal physiology, phenology, etc... </a:t>
            </a:r>
          </a:p>
          <a:p>
            <a:pPr eaLnBrk="1" hangingPunct="1"/>
            <a:endParaRPr lang="en-US" altLang="en-US" sz="1800"/>
          </a:p>
          <a:p>
            <a:pPr eaLnBrk="1" hangingPunct="1"/>
            <a:r>
              <a:rPr lang="en-US" altLang="en-US" sz="1800"/>
              <a:t>Leaf on/off, leaf/root/wood turnover, can employ different allocation strategies.</a:t>
            </a:r>
          </a:p>
          <a:p>
            <a:pPr eaLnBrk="1" hangingPunct="1"/>
            <a:r>
              <a:rPr lang="en-US" altLang="en-US" sz="1800"/>
              <a:t>Optional parameters available for vegetation, i.e. branch mortality.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oup 10">
            <a:extLst>
              <a:ext uri="{FF2B5EF4-FFF2-40B4-BE49-F238E27FC236}">
                <a16:creationId xmlns:a16="http://schemas.microsoft.com/office/drawing/2014/main" id="{35C4067D-9C6A-3F48-9891-EC4874818E1D}"/>
              </a:ext>
            </a:extLst>
          </p:cNvPr>
          <p:cNvGrpSpPr>
            <a:grpSpLocks/>
          </p:cNvGrpSpPr>
          <p:nvPr/>
        </p:nvGrpSpPr>
        <p:grpSpPr bwMode="auto">
          <a:xfrm>
            <a:off x="0" y="0"/>
            <a:ext cx="9144000" cy="6858000"/>
            <a:chOff x="0" y="0"/>
            <a:chExt cx="9144000" cy="6858000"/>
          </a:xfrm>
        </p:grpSpPr>
        <p:sp>
          <p:nvSpPr>
            <p:cNvPr id="28" name="Rectangle 1">
              <a:extLst>
                <a:ext uri="{FF2B5EF4-FFF2-40B4-BE49-F238E27FC236}">
                  <a16:creationId xmlns:a16="http://schemas.microsoft.com/office/drawing/2014/main" id="{320A66E0-8198-474B-ABEE-3CFD13725BD7}"/>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29" name="Rectangle 2">
              <a:extLst>
                <a:ext uri="{FF2B5EF4-FFF2-40B4-BE49-F238E27FC236}">
                  <a16:creationId xmlns:a16="http://schemas.microsoft.com/office/drawing/2014/main" id="{B054E3E5-8163-A541-94AD-98733F435422}"/>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51229" name="Group 3">
              <a:extLst>
                <a:ext uri="{FF2B5EF4-FFF2-40B4-BE49-F238E27FC236}">
                  <a16:creationId xmlns:a16="http://schemas.microsoft.com/office/drawing/2014/main" id="{446A42F7-6BD9-AC46-B2A1-9E2C90B1CF61}"/>
                </a:ext>
              </a:extLst>
            </p:cNvPr>
            <p:cNvGrpSpPr>
              <a:grpSpLocks/>
            </p:cNvGrpSpPr>
            <p:nvPr/>
          </p:nvGrpSpPr>
          <p:grpSpPr bwMode="auto">
            <a:xfrm>
              <a:off x="121422" y="79488"/>
              <a:ext cx="867542" cy="873071"/>
              <a:chOff x="48" y="0"/>
              <a:chExt cx="748" cy="752"/>
            </a:xfrm>
          </p:grpSpPr>
          <p:pic>
            <p:nvPicPr>
              <p:cNvPr id="51230" name="Picture 4">
                <a:extLst>
                  <a:ext uri="{FF2B5EF4-FFF2-40B4-BE49-F238E27FC236}">
                    <a16:creationId xmlns:a16="http://schemas.microsoft.com/office/drawing/2014/main" id="{F30065D1-F06D-7340-AB84-F7018105FE2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1" name="AutoShape 5">
                <a:extLst>
                  <a:ext uri="{FF2B5EF4-FFF2-40B4-BE49-F238E27FC236}">
                    <a16:creationId xmlns:a16="http://schemas.microsoft.com/office/drawing/2014/main" id="{EAD64AF6-3D12-7F4E-B133-D57594B858C4}"/>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51203" name="Title 8">
            <a:extLst>
              <a:ext uri="{FF2B5EF4-FFF2-40B4-BE49-F238E27FC236}">
                <a16:creationId xmlns:a16="http://schemas.microsoft.com/office/drawing/2014/main" id="{152021B6-0296-D64B-9EA7-6B97D7EAA478}"/>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latin typeface="Calibri" panose="020F0502020204030204" pitchFamily="34" charset="0"/>
                <a:cs typeface="Arial" panose="020B0604020202020204" pitchFamily="34" charset="0"/>
              </a:rPr>
              <a:t>Worldfile: Spatial hierarchy</a:t>
            </a:r>
          </a:p>
        </p:txBody>
      </p:sp>
      <p:pic>
        <p:nvPicPr>
          <p:cNvPr id="51204" name="Picture 3" descr="Zone">
            <a:extLst>
              <a:ext uri="{FF2B5EF4-FFF2-40B4-BE49-F238E27FC236}">
                <a16:creationId xmlns:a16="http://schemas.microsoft.com/office/drawing/2014/main" id="{CABCDB22-EEB0-D541-98CD-B70BBC724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275" y="4584700"/>
            <a:ext cx="2089150" cy="944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1205" name="Rectangle 4">
            <a:extLst>
              <a:ext uri="{FF2B5EF4-FFF2-40B4-BE49-F238E27FC236}">
                <a16:creationId xmlns:a16="http://schemas.microsoft.com/office/drawing/2014/main" id="{E2BD83A8-6A81-5941-A889-4295E39BC07D}"/>
              </a:ext>
            </a:extLst>
          </p:cNvPr>
          <p:cNvSpPr>
            <a:spLocks noChangeArrowheads="1"/>
          </p:cNvSpPr>
          <p:nvPr/>
        </p:nvSpPr>
        <p:spPr bwMode="auto">
          <a:xfrm>
            <a:off x="922338" y="4587875"/>
            <a:ext cx="210502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pic>
        <p:nvPicPr>
          <p:cNvPr id="51206" name="Picture 7" descr="HILLSLOPE_sm">
            <a:extLst>
              <a:ext uri="{FF2B5EF4-FFF2-40B4-BE49-F238E27FC236}">
                <a16:creationId xmlns:a16="http://schemas.microsoft.com/office/drawing/2014/main" id="{49B3CA92-3F55-184F-B108-226AF9081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8" y="3848100"/>
            <a:ext cx="1671637"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1207" name="Rectangle 8">
            <a:extLst>
              <a:ext uri="{FF2B5EF4-FFF2-40B4-BE49-F238E27FC236}">
                <a16:creationId xmlns:a16="http://schemas.microsoft.com/office/drawing/2014/main" id="{0700D3E9-11B9-094C-AAEB-EC5B6907715B}"/>
              </a:ext>
            </a:extLst>
          </p:cNvPr>
          <p:cNvSpPr>
            <a:spLocks noChangeAspect="1" noChangeArrowheads="1"/>
          </p:cNvSpPr>
          <p:nvPr/>
        </p:nvSpPr>
        <p:spPr bwMode="auto">
          <a:xfrm>
            <a:off x="1687513" y="3952875"/>
            <a:ext cx="16716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pic>
        <p:nvPicPr>
          <p:cNvPr id="51208" name="Picture 10" descr="PATCH_sm">
            <a:extLst>
              <a:ext uri="{FF2B5EF4-FFF2-40B4-BE49-F238E27FC236}">
                <a16:creationId xmlns:a16="http://schemas.microsoft.com/office/drawing/2014/main" id="{13E4EC4F-031C-E745-8B36-41438B4B9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4275" y="2995613"/>
            <a:ext cx="1044575" cy="655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209" name="Rectangle 11">
            <a:extLst>
              <a:ext uri="{FF2B5EF4-FFF2-40B4-BE49-F238E27FC236}">
                <a16:creationId xmlns:a16="http://schemas.microsoft.com/office/drawing/2014/main" id="{43DAB0A0-544B-2F4F-9B47-F1761751B37E}"/>
              </a:ext>
            </a:extLst>
          </p:cNvPr>
          <p:cNvSpPr>
            <a:spLocks noChangeAspect="1" noChangeArrowheads="1"/>
          </p:cNvSpPr>
          <p:nvPr/>
        </p:nvSpPr>
        <p:spPr bwMode="auto">
          <a:xfrm>
            <a:off x="2454275" y="2995613"/>
            <a:ext cx="1044575"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51210" name="Text Box 12">
            <a:extLst>
              <a:ext uri="{FF2B5EF4-FFF2-40B4-BE49-F238E27FC236}">
                <a16:creationId xmlns:a16="http://schemas.microsoft.com/office/drawing/2014/main" id="{6BD3A06E-268F-1541-A1FA-57912976CFB8}"/>
              </a:ext>
            </a:extLst>
          </p:cNvPr>
          <p:cNvSpPr txBox="1">
            <a:spLocks noChangeArrowheads="1"/>
          </p:cNvSpPr>
          <p:nvPr/>
        </p:nvSpPr>
        <p:spPr bwMode="auto">
          <a:xfrm>
            <a:off x="2351088" y="2716213"/>
            <a:ext cx="901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b="1">
                <a:solidFill>
                  <a:srgbClr val="5F5F5F"/>
                </a:solidFill>
              </a:rPr>
              <a:t>Patch</a:t>
            </a:r>
          </a:p>
        </p:txBody>
      </p:sp>
      <p:pic>
        <p:nvPicPr>
          <p:cNvPr id="51211" name="Picture 14" descr="BASIN_sm">
            <a:extLst>
              <a:ext uri="{FF2B5EF4-FFF2-40B4-BE49-F238E27FC236}">
                <a16:creationId xmlns:a16="http://schemas.microsoft.com/office/drawing/2014/main" id="{DABF45A7-E5CF-3540-911A-BD5F134D99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238" y="5788025"/>
            <a:ext cx="2228850" cy="1004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1212" name="Rectangle 15">
            <a:extLst>
              <a:ext uri="{FF2B5EF4-FFF2-40B4-BE49-F238E27FC236}">
                <a16:creationId xmlns:a16="http://schemas.microsoft.com/office/drawing/2014/main" id="{E32DC108-3649-CD4F-A7B9-C337D598E22D}"/>
              </a:ext>
            </a:extLst>
          </p:cNvPr>
          <p:cNvSpPr>
            <a:spLocks noChangeArrowheads="1"/>
          </p:cNvSpPr>
          <p:nvPr/>
        </p:nvSpPr>
        <p:spPr bwMode="auto">
          <a:xfrm>
            <a:off x="504825" y="5740400"/>
            <a:ext cx="2227263"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51213" name="Text Box 16">
            <a:extLst>
              <a:ext uri="{FF2B5EF4-FFF2-40B4-BE49-F238E27FC236}">
                <a16:creationId xmlns:a16="http://schemas.microsoft.com/office/drawing/2014/main" id="{94F98A8D-ECCA-434E-AFB9-976FC6AB2970}"/>
              </a:ext>
            </a:extLst>
          </p:cNvPr>
          <p:cNvSpPr txBox="1">
            <a:spLocks noChangeArrowheads="1"/>
          </p:cNvSpPr>
          <p:nvPr/>
        </p:nvSpPr>
        <p:spPr bwMode="auto">
          <a:xfrm>
            <a:off x="414338" y="5510213"/>
            <a:ext cx="14144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b="1">
                <a:solidFill>
                  <a:srgbClr val="5F5F5F"/>
                </a:solidFill>
              </a:rPr>
              <a:t>Watershed</a:t>
            </a:r>
          </a:p>
        </p:txBody>
      </p:sp>
      <p:pic>
        <p:nvPicPr>
          <p:cNvPr id="51214" name="Picture 17" descr="CANOPY with just grass_sm">
            <a:extLst>
              <a:ext uri="{FF2B5EF4-FFF2-40B4-BE49-F238E27FC236}">
                <a16:creationId xmlns:a16="http://schemas.microsoft.com/office/drawing/2014/main" id="{D2FDBE8F-FCF3-A94B-8805-B0535D937F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4175" y="2714625"/>
            <a:ext cx="2020888" cy="10906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1215" name="Picture 18" descr="Canopy1">
            <a:extLst>
              <a:ext uri="{FF2B5EF4-FFF2-40B4-BE49-F238E27FC236}">
                <a16:creationId xmlns:a16="http://schemas.microsoft.com/office/drawing/2014/main" id="{80674075-162F-874F-B6F1-AF3D1D912F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963" y="1397000"/>
            <a:ext cx="2368550" cy="1352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216" name="Text Box 19">
            <a:extLst>
              <a:ext uri="{FF2B5EF4-FFF2-40B4-BE49-F238E27FC236}">
                <a16:creationId xmlns:a16="http://schemas.microsoft.com/office/drawing/2014/main" id="{1C9432F0-8DFD-3A43-9FCA-E131515DAB04}"/>
              </a:ext>
            </a:extLst>
          </p:cNvPr>
          <p:cNvSpPr txBox="1">
            <a:spLocks noChangeArrowheads="1"/>
          </p:cNvSpPr>
          <p:nvPr/>
        </p:nvSpPr>
        <p:spPr bwMode="auto">
          <a:xfrm>
            <a:off x="3536950" y="1100138"/>
            <a:ext cx="2428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solidFill>
                  <a:srgbClr val="5F5F5F"/>
                </a:solidFill>
              </a:rPr>
              <a:t>Land Cover/Land Use</a:t>
            </a:r>
          </a:p>
        </p:txBody>
      </p:sp>
      <p:sp>
        <p:nvSpPr>
          <p:cNvPr id="51217" name="Text Box 20">
            <a:extLst>
              <a:ext uri="{FF2B5EF4-FFF2-40B4-BE49-F238E27FC236}">
                <a16:creationId xmlns:a16="http://schemas.microsoft.com/office/drawing/2014/main" id="{17AC5F41-A5E1-A041-A80D-11A7E31CE8C4}"/>
              </a:ext>
            </a:extLst>
          </p:cNvPr>
          <p:cNvSpPr txBox="1">
            <a:spLocks noChangeArrowheads="1"/>
          </p:cNvSpPr>
          <p:nvPr/>
        </p:nvSpPr>
        <p:spPr bwMode="auto">
          <a:xfrm>
            <a:off x="1733550" y="3568700"/>
            <a:ext cx="1289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b="1">
                <a:solidFill>
                  <a:srgbClr val="5F5F5F"/>
                </a:solidFill>
              </a:rPr>
              <a:t>Zone</a:t>
            </a:r>
          </a:p>
        </p:txBody>
      </p:sp>
      <p:pic>
        <p:nvPicPr>
          <p:cNvPr id="51218" name="Picture 21">
            <a:extLst>
              <a:ext uri="{FF2B5EF4-FFF2-40B4-BE49-F238E27FC236}">
                <a16:creationId xmlns:a16="http://schemas.microsoft.com/office/drawing/2014/main" id="{6D95534E-5648-CF42-ABDF-62140E86AD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7500" y="1397000"/>
            <a:ext cx="1860550" cy="2579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219" name="AutoShape 22">
            <a:extLst>
              <a:ext uri="{FF2B5EF4-FFF2-40B4-BE49-F238E27FC236}">
                <a16:creationId xmlns:a16="http://schemas.microsoft.com/office/drawing/2014/main" id="{0A516D78-7D81-0247-8481-BA216B4E121A}"/>
              </a:ext>
            </a:extLst>
          </p:cNvPr>
          <p:cNvSpPr>
            <a:spLocks noChangeArrowheads="1"/>
          </p:cNvSpPr>
          <p:nvPr/>
        </p:nvSpPr>
        <p:spPr bwMode="auto">
          <a:xfrm>
            <a:off x="3011488" y="2397125"/>
            <a:ext cx="534987" cy="5143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bg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51220" name="AutoShape 23">
            <a:extLst>
              <a:ext uri="{FF2B5EF4-FFF2-40B4-BE49-F238E27FC236}">
                <a16:creationId xmlns:a16="http://schemas.microsoft.com/office/drawing/2014/main" id="{325E3038-AF53-0041-A4B9-3B5335E8824D}"/>
              </a:ext>
            </a:extLst>
          </p:cNvPr>
          <p:cNvSpPr>
            <a:spLocks noChangeArrowheads="1"/>
          </p:cNvSpPr>
          <p:nvPr/>
        </p:nvSpPr>
        <p:spPr bwMode="auto">
          <a:xfrm>
            <a:off x="3498850" y="3232150"/>
            <a:ext cx="627063" cy="209550"/>
          </a:xfrm>
          <a:prstGeom prst="rightArrow">
            <a:avLst>
              <a:gd name="adj1" fmla="val 50000"/>
              <a:gd name="adj2" fmla="val 74811"/>
            </a:avLst>
          </a:prstGeom>
          <a:solidFill>
            <a:schemeClr val="accent1"/>
          </a:solidFill>
          <a:ln w="9525">
            <a:solidFill>
              <a:schemeClr val="bg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51221" name="Rectangle 24">
            <a:extLst>
              <a:ext uri="{FF2B5EF4-FFF2-40B4-BE49-F238E27FC236}">
                <a16:creationId xmlns:a16="http://schemas.microsoft.com/office/drawing/2014/main" id="{54177DB8-57EC-C840-8A3C-30F85BA34B0D}"/>
              </a:ext>
            </a:extLst>
          </p:cNvPr>
          <p:cNvSpPr>
            <a:spLocks noChangeArrowheads="1"/>
          </p:cNvSpPr>
          <p:nvPr/>
        </p:nvSpPr>
        <p:spPr bwMode="auto">
          <a:xfrm>
            <a:off x="3916363" y="4416425"/>
            <a:ext cx="452755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Clr>
                <a:schemeClr val="hlink"/>
              </a:buClr>
              <a:buSzPct val="60000"/>
              <a:buFont typeface="Wingdings" pitchFamily="2" charset="2"/>
              <a:buNone/>
            </a:pPr>
            <a:endParaRPr lang="en-US" altLang="en-US" sz="2000">
              <a:solidFill>
                <a:schemeClr val="bg1"/>
              </a:solidFill>
            </a:endParaRPr>
          </a:p>
        </p:txBody>
      </p:sp>
      <p:sp>
        <p:nvSpPr>
          <p:cNvPr id="51222" name="Text Box 25">
            <a:extLst>
              <a:ext uri="{FF2B5EF4-FFF2-40B4-BE49-F238E27FC236}">
                <a16:creationId xmlns:a16="http://schemas.microsoft.com/office/drawing/2014/main" id="{1950E4C0-97A1-E345-A225-E2A356213E96}"/>
              </a:ext>
            </a:extLst>
          </p:cNvPr>
          <p:cNvSpPr txBox="1">
            <a:spLocks noChangeArrowheads="1"/>
          </p:cNvSpPr>
          <p:nvPr/>
        </p:nvSpPr>
        <p:spPr bwMode="auto">
          <a:xfrm>
            <a:off x="6591300" y="1100138"/>
            <a:ext cx="1908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solidFill>
                  <a:srgbClr val="5F5F5F"/>
                </a:solidFill>
              </a:rPr>
              <a:t>Patch Objects</a:t>
            </a:r>
          </a:p>
        </p:txBody>
      </p:sp>
      <p:sp>
        <p:nvSpPr>
          <p:cNvPr id="51223" name="Rectangle 26">
            <a:extLst>
              <a:ext uri="{FF2B5EF4-FFF2-40B4-BE49-F238E27FC236}">
                <a16:creationId xmlns:a16="http://schemas.microsoft.com/office/drawing/2014/main" id="{41821BCA-ADCA-FE46-B8BA-25596B1B2A92}"/>
              </a:ext>
            </a:extLst>
          </p:cNvPr>
          <p:cNvSpPr>
            <a:spLocks noChangeArrowheads="1"/>
          </p:cNvSpPr>
          <p:nvPr/>
        </p:nvSpPr>
        <p:spPr bwMode="auto">
          <a:xfrm>
            <a:off x="120650" y="1100138"/>
            <a:ext cx="4179888"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pPr>
            <a:r>
              <a:rPr lang="en-US" altLang="en-US" sz="2800">
                <a:solidFill>
                  <a:srgbClr val="000090"/>
                </a:solidFill>
              </a:rPr>
              <a:t>Hierarchical and</a:t>
            </a:r>
            <a:br>
              <a:rPr lang="en-US" altLang="en-US" sz="2800">
                <a:solidFill>
                  <a:srgbClr val="000090"/>
                </a:solidFill>
              </a:rPr>
            </a:br>
            <a:r>
              <a:rPr lang="en-US" altLang="en-US" sz="2800">
                <a:solidFill>
                  <a:srgbClr val="000090"/>
                </a:solidFill>
              </a:rPr>
              <a:t>Distributed Elements</a:t>
            </a:r>
          </a:p>
        </p:txBody>
      </p:sp>
      <p:sp>
        <p:nvSpPr>
          <p:cNvPr id="51224" name="Rectangle 34">
            <a:extLst>
              <a:ext uri="{FF2B5EF4-FFF2-40B4-BE49-F238E27FC236}">
                <a16:creationId xmlns:a16="http://schemas.microsoft.com/office/drawing/2014/main" id="{C0530B6D-9852-C141-8F36-8263F256C639}"/>
              </a:ext>
            </a:extLst>
          </p:cNvPr>
          <p:cNvSpPr>
            <a:spLocks noChangeArrowheads="1"/>
          </p:cNvSpPr>
          <p:nvPr/>
        </p:nvSpPr>
        <p:spPr bwMode="auto">
          <a:xfrm>
            <a:off x="3498850" y="4008438"/>
            <a:ext cx="56451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alibri" panose="020F0502020204030204" pitchFamily="34" charset="0"/>
              </a:rPr>
              <a:t>The </a:t>
            </a:r>
            <a:r>
              <a:rPr lang="en-US" altLang="en-US" sz="1800" i="1">
                <a:latin typeface="Calibri" panose="020F0502020204030204" pitchFamily="34" charset="0"/>
              </a:rPr>
              <a:t>worldfile</a:t>
            </a:r>
            <a:r>
              <a:rPr lang="en-US" altLang="en-US" sz="1800">
                <a:latin typeface="Calibri" panose="020F0502020204030204" pitchFamily="34" charset="0"/>
              </a:rPr>
              <a:t> defines the landscape representation within RHESSys.  It is based on a hierarchical structure describing each spatial level containing progressively finer units. </a:t>
            </a:r>
          </a:p>
        </p:txBody>
      </p:sp>
      <p:sp>
        <p:nvSpPr>
          <p:cNvPr id="51225" name="Text Box 5">
            <a:extLst>
              <a:ext uri="{FF2B5EF4-FFF2-40B4-BE49-F238E27FC236}">
                <a16:creationId xmlns:a16="http://schemas.microsoft.com/office/drawing/2014/main" id="{4DAF5F3B-F2C7-C44F-B6DE-1252596AA1A6}"/>
              </a:ext>
            </a:extLst>
          </p:cNvPr>
          <p:cNvSpPr txBox="1">
            <a:spLocks noChangeArrowheads="1"/>
          </p:cNvSpPr>
          <p:nvPr/>
        </p:nvSpPr>
        <p:spPr bwMode="auto">
          <a:xfrm>
            <a:off x="812800" y="4298950"/>
            <a:ext cx="1117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b="1">
                <a:solidFill>
                  <a:srgbClr val="5F5F5F"/>
                </a:solidFill>
              </a:rPr>
              <a:t>Hillslope</a:t>
            </a:r>
          </a:p>
        </p:txBody>
      </p:sp>
      <p:sp>
        <p:nvSpPr>
          <p:cNvPr id="31" name="Rectangle 7">
            <a:extLst>
              <a:ext uri="{FF2B5EF4-FFF2-40B4-BE49-F238E27FC236}">
                <a16:creationId xmlns:a16="http://schemas.microsoft.com/office/drawing/2014/main" id="{FDB21A1B-3099-454E-9541-D500E561D7E4}"/>
              </a:ext>
            </a:extLst>
          </p:cNvPr>
          <p:cNvSpPr txBox="1">
            <a:spLocks noChangeArrowheads="1"/>
          </p:cNvSpPr>
          <p:nvPr/>
        </p:nvSpPr>
        <p:spPr bwMode="auto">
          <a:xfrm>
            <a:off x="3419475" y="5035550"/>
            <a:ext cx="5724525" cy="1625600"/>
          </a:xfrm>
          <a:prstGeom prst="rect">
            <a:avLst/>
          </a:prstGeom>
          <a:noFill/>
          <a:ln w="9525">
            <a:noFill/>
            <a:miter lim="800000"/>
            <a:headEnd/>
            <a:tailEnd/>
          </a:ln>
        </p:spPr>
        <p:txBody>
          <a:bodyPr/>
          <a:lstStyle>
            <a:lvl1pPr marL="346075" indent="-163513"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ct val="20000"/>
              </a:spcBef>
              <a:buFont typeface="Arial" panose="020B0604020202020204" pitchFamily="34" charset="0"/>
              <a:buChar char="•"/>
            </a:pPr>
            <a:r>
              <a:rPr lang="en-US" altLang="en-US" sz="1600">
                <a:latin typeface="Calibri" panose="020F0502020204030204" pitchFamily="34" charset="0"/>
              </a:rPr>
              <a:t>The RHESSys architecture models the spatial distribution and spatial-temporal interactions between the different processes at the watershed scale.</a:t>
            </a:r>
          </a:p>
          <a:p>
            <a:pPr eaLnBrk="1" hangingPunct="1">
              <a:lnSpc>
                <a:spcPct val="90000"/>
              </a:lnSpc>
              <a:spcBef>
                <a:spcPct val="20000"/>
              </a:spcBef>
              <a:buFont typeface="Arial" panose="020B0604020202020204" pitchFamily="34" charset="0"/>
              <a:buChar char="•"/>
            </a:pPr>
            <a:endParaRPr lang="en-US" altLang="en-US" sz="1600">
              <a:latin typeface="Calibri" panose="020F0502020204030204" pitchFamily="34" charset="0"/>
            </a:endParaRPr>
          </a:p>
          <a:p>
            <a:pPr eaLnBrk="1" hangingPunct="1">
              <a:lnSpc>
                <a:spcPct val="90000"/>
              </a:lnSpc>
              <a:spcBef>
                <a:spcPct val="20000"/>
              </a:spcBef>
              <a:buFont typeface="Arial" panose="020B0604020202020204" pitchFamily="34" charset="0"/>
              <a:buChar char="•"/>
            </a:pPr>
            <a:r>
              <a:rPr lang="en-US" altLang="en-US" sz="1600">
                <a:latin typeface="Calibri" panose="020F0502020204030204" pitchFamily="34" charset="0"/>
              </a:rPr>
              <a:t>Each level is associated with a different process that has specific storage, flux and definition variables appropriate for that level. </a:t>
            </a:r>
          </a:p>
          <a:p>
            <a:pPr eaLnBrk="1" hangingPunct="1">
              <a:lnSpc>
                <a:spcPct val="90000"/>
              </a:lnSpc>
              <a:spcBef>
                <a:spcPct val="20000"/>
              </a:spcBef>
              <a:buFont typeface="Arial" panose="020B0604020202020204" pitchFamily="34" charset="0"/>
              <a:buChar char="•"/>
            </a:pPr>
            <a:endParaRPr lang="en-US" altLang="en-US">
              <a:latin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10">
            <a:extLst>
              <a:ext uri="{FF2B5EF4-FFF2-40B4-BE49-F238E27FC236}">
                <a16:creationId xmlns:a16="http://schemas.microsoft.com/office/drawing/2014/main" id="{FAE89FE6-E629-5946-8AFB-F52F46BFFEC9}"/>
              </a:ext>
            </a:extLst>
          </p:cNvPr>
          <p:cNvGrpSpPr>
            <a:grpSpLocks/>
          </p:cNvGrpSpPr>
          <p:nvPr/>
        </p:nvGrpSpPr>
        <p:grpSpPr bwMode="auto">
          <a:xfrm>
            <a:off x="0" y="0"/>
            <a:ext cx="9144000" cy="6858000"/>
            <a:chOff x="0" y="0"/>
            <a:chExt cx="9144000" cy="6858000"/>
          </a:xfrm>
        </p:grpSpPr>
        <p:sp>
          <p:nvSpPr>
            <p:cNvPr id="8" name="Rectangle 1">
              <a:extLst>
                <a:ext uri="{FF2B5EF4-FFF2-40B4-BE49-F238E27FC236}">
                  <a16:creationId xmlns:a16="http://schemas.microsoft.com/office/drawing/2014/main" id="{C74FFCB7-A5AB-7149-BF04-54A546978BD2}"/>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9" name="Rectangle 2">
              <a:extLst>
                <a:ext uri="{FF2B5EF4-FFF2-40B4-BE49-F238E27FC236}">
                  <a16:creationId xmlns:a16="http://schemas.microsoft.com/office/drawing/2014/main" id="{1B5373F1-EE86-FF41-928F-4C42EDAE8714}"/>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52232" name="Group 3">
              <a:extLst>
                <a:ext uri="{FF2B5EF4-FFF2-40B4-BE49-F238E27FC236}">
                  <a16:creationId xmlns:a16="http://schemas.microsoft.com/office/drawing/2014/main" id="{48281C39-47E1-1E48-AE1B-F2532D23177B}"/>
                </a:ext>
              </a:extLst>
            </p:cNvPr>
            <p:cNvGrpSpPr>
              <a:grpSpLocks/>
            </p:cNvGrpSpPr>
            <p:nvPr/>
          </p:nvGrpSpPr>
          <p:grpSpPr bwMode="auto">
            <a:xfrm>
              <a:off x="121422" y="79488"/>
              <a:ext cx="867542" cy="873071"/>
              <a:chOff x="48" y="0"/>
              <a:chExt cx="748" cy="752"/>
            </a:xfrm>
          </p:grpSpPr>
          <p:pic>
            <p:nvPicPr>
              <p:cNvPr id="52233" name="Picture 4">
                <a:extLst>
                  <a:ext uri="{FF2B5EF4-FFF2-40B4-BE49-F238E27FC236}">
                    <a16:creationId xmlns:a16="http://schemas.microsoft.com/office/drawing/2014/main" id="{EF9FF9AF-0314-DA4C-ABB5-D25CFC5A1A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4" name="AutoShape 5">
                <a:extLst>
                  <a:ext uri="{FF2B5EF4-FFF2-40B4-BE49-F238E27FC236}">
                    <a16:creationId xmlns:a16="http://schemas.microsoft.com/office/drawing/2014/main" id="{AC161D28-E323-CC42-AC58-960E06298736}"/>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52227" name="Title 8">
            <a:extLst>
              <a:ext uri="{FF2B5EF4-FFF2-40B4-BE49-F238E27FC236}">
                <a16:creationId xmlns:a16="http://schemas.microsoft.com/office/drawing/2014/main" id="{7C4535FA-DE18-3147-853D-C0E12AE34D44}"/>
              </a:ext>
            </a:extLst>
          </p:cNvPr>
          <p:cNvSpPr txBox="1">
            <a:spLocks/>
          </p:cNvSpPr>
          <p:nvPr/>
        </p:nvSpPr>
        <p:spPr bwMode="auto">
          <a:xfrm>
            <a:off x="558800" y="0"/>
            <a:ext cx="84629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000">
                <a:solidFill>
                  <a:srgbClr val="003D00"/>
                </a:solidFill>
                <a:latin typeface="Calibri" panose="020F0502020204030204" pitchFamily="34" charset="0"/>
                <a:cs typeface="Arial" panose="020B0604020202020204" pitchFamily="34" charset="0"/>
              </a:rPr>
              <a:t>Defining the spatial hierarchy (GIS-based process)</a:t>
            </a:r>
          </a:p>
        </p:txBody>
      </p:sp>
      <p:pic>
        <p:nvPicPr>
          <p:cNvPr id="52228" name="Picture 4">
            <a:extLst>
              <a:ext uri="{FF2B5EF4-FFF2-40B4-BE49-F238E27FC236}">
                <a16:creationId xmlns:a16="http://schemas.microsoft.com/office/drawing/2014/main" id="{3F6AE440-BF49-1E41-B56B-57090986D0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1514475"/>
            <a:ext cx="4214812"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6" descr="part">
            <a:extLst>
              <a:ext uri="{FF2B5EF4-FFF2-40B4-BE49-F238E27FC236}">
                <a16:creationId xmlns:a16="http://schemas.microsoft.com/office/drawing/2014/main" id="{A9159FA1-77EC-B949-9DD6-2777933544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660" t="2744" r="19502" b="33582"/>
          <a:stretch>
            <a:fillRect/>
          </a:stretch>
        </p:blipFill>
        <p:spPr bwMode="auto">
          <a:xfrm>
            <a:off x="4829175" y="1047750"/>
            <a:ext cx="4192588" cy="577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10">
            <a:extLst>
              <a:ext uri="{FF2B5EF4-FFF2-40B4-BE49-F238E27FC236}">
                <a16:creationId xmlns:a16="http://schemas.microsoft.com/office/drawing/2014/main" id="{54CCD81F-41E9-3143-8755-8AAA310E42C1}"/>
              </a:ext>
            </a:extLst>
          </p:cNvPr>
          <p:cNvGrpSpPr>
            <a:grpSpLocks/>
          </p:cNvGrpSpPr>
          <p:nvPr/>
        </p:nvGrpSpPr>
        <p:grpSpPr bwMode="auto">
          <a:xfrm>
            <a:off x="0" y="0"/>
            <a:ext cx="9144000" cy="6858000"/>
            <a:chOff x="0" y="0"/>
            <a:chExt cx="9144000" cy="6858000"/>
          </a:xfrm>
        </p:grpSpPr>
        <p:sp>
          <p:nvSpPr>
            <p:cNvPr id="3" name="Rectangle 1">
              <a:extLst>
                <a:ext uri="{FF2B5EF4-FFF2-40B4-BE49-F238E27FC236}">
                  <a16:creationId xmlns:a16="http://schemas.microsoft.com/office/drawing/2014/main" id="{CC9321A2-F7AE-D549-82B1-6CC46A6162C9}"/>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4" name="Rectangle 2">
              <a:extLst>
                <a:ext uri="{FF2B5EF4-FFF2-40B4-BE49-F238E27FC236}">
                  <a16:creationId xmlns:a16="http://schemas.microsoft.com/office/drawing/2014/main" id="{EA033682-832F-0240-98D0-B28442484874}"/>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54280" name="Group 3">
              <a:extLst>
                <a:ext uri="{FF2B5EF4-FFF2-40B4-BE49-F238E27FC236}">
                  <a16:creationId xmlns:a16="http://schemas.microsoft.com/office/drawing/2014/main" id="{7D70B847-1883-E740-B6E1-3AA0240EBAB7}"/>
                </a:ext>
              </a:extLst>
            </p:cNvPr>
            <p:cNvGrpSpPr>
              <a:grpSpLocks/>
            </p:cNvGrpSpPr>
            <p:nvPr/>
          </p:nvGrpSpPr>
          <p:grpSpPr bwMode="auto">
            <a:xfrm>
              <a:off x="121422" y="79488"/>
              <a:ext cx="867542" cy="873071"/>
              <a:chOff x="48" y="0"/>
              <a:chExt cx="748" cy="752"/>
            </a:xfrm>
          </p:grpSpPr>
          <p:pic>
            <p:nvPicPr>
              <p:cNvPr id="54281" name="Picture 4">
                <a:extLst>
                  <a:ext uri="{FF2B5EF4-FFF2-40B4-BE49-F238E27FC236}">
                    <a16:creationId xmlns:a16="http://schemas.microsoft.com/office/drawing/2014/main" id="{23273518-DD4F-9744-9F83-0322365B145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AutoShape 5">
                <a:extLst>
                  <a:ext uri="{FF2B5EF4-FFF2-40B4-BE49-F238E27FC236}">
                    <a16:creationId xmlns:a16="http://schemas.microsoft.com/office/drawing/2014/main" id="{6B686929-1FBB-E543-B11B-CD51494E416B}"/>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54275" name="Title 8">
            <a:extLst>
              <a:ext uri="{FF2B5EF4-FFF2-40B4-BE49-F238E27FC236}">
                <a16:creationId xmlns:a16="http://schemas.microsoft.com/office/drawing/2014/main" id="{2E6D4A1D-2128-D44C-B1BF-714759187B6C}"/>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dirty="0" err="1">
                <a:solidFill>
                  <a:srgbClr val="003D00"/>
                </a:solidFill>
                <a:latin typeface="Calibri" panose="020F0502020204030204" pitchFamily="34" charset="0"/>
                <a:cs typeface="Arial" panose="020B0604020202020204" pitchFamily="34" charset="0"/>
              </a:rPr>
              <a:t>Worldfile</a:t>
            </a:r>
            <a:r>
              <a:rPr lang="en-US" altLang="en-US" sz="3200" dirty="0">
                <a:solidFill>
                  <a:srgbClr val="003D00"/>
                </a:solidFill>
                <a:latin typeface="Calibri" panose="020F0502020204030204" pitchFamily="34" charset="0"/>
                <a:cs typeface="Arial" panose="020B0604020202020204" pitchFamily="34" charset="0"/>
              </a:rPr>
              <a:t>: </a:t>
            </a:r>
            <a:r>
              <a:rPr lang="en-US" altLang="en-US" sz="3200" dirty="0" err="1">
                <a:solidFill>
                  <a:srgbClr val="003D00"/>
                </a:solidFill>
                <a:latin typeface="Calibri" panose="020F0502020204030204" pitchFamily="34" charset="0"/>
                <a:cs typeface="Arial" panose="020B0604020202020204" pitchFamily="34" charset="0"/>
              </a:rPr>
              <a:t>RHESSysPreprocessing</a:t>
            </a:r>
            <a:r>
              <a:rPr lang="en-US" altLang="en-US" sz="3200" dirty="0">
                <a:solidFill>
                  <a:srgbClr val="003D00"/>
                </a:solidFill>
                <a:latin typeface="Calibri" panose="020F0502020204030204" pitchFamily="34" charset="0"/>
                <a:cs typeface="Arial" panose="020B0604020202020204" pitchFamily="34" charset="0"/>
              </a:rPr>
              <a:t> &amp; Template</a:t>
            </a:r>
          </a:p>
        </p:txBody>
      </p:sp>
      <p:sp>
        <p:nvSpPr>
          <p:cNvPr id="54276" name="Rectangle 9">
            <a:extLst>
              <a:ext uri="{FF2B5EF4-FFF2-40B4-BE49-F238E27FC236}">
                <a16:creationId xmlns:a16="http://schemas.microsoft.com/office/drawing/2014/main" id="{D68476E5-E110-2F48-8804-A8B1B6BE22E0}"/>
              </a:ext>
            </a:extLst>
          </p:cNvPr>
          <p:cNvSpPr>
            <a:spLocks noChangeArrowheads="1"/>
          </p:cNvSpPr>
          <p:nvPr/>
        </p:nvSpPr>
        <p:spPr bwMode="auto">
          <a:xfrm>
            <a:off x="460375" y="1231900"/>
            <a:ext cx="81502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latin typeface="Calibri" panose="020F0502020204030204" pitchFamily="34" charset="0"/>
              </a:rPr>
              <a:t>The </a:t>
            </a:r>
            <a:r>
              <a:rPr lang="en-US" altLang="en-US" sz="1800" i="1" dirty="0" err="1">
                <a:latin typeface="Calibri" panose="020F0502020204030204" pitchFamily="34" charset="0"/>
              </a:rPr>
              <a:t>worldfile</a:t>
            </a:r>
            <a:r>
              <a:rPr lang="en-US" altLang="en-US" sz="1800" dirty="0">
                <a:latin typeface="Calibri" panose="020F0502020204030204" pitchFamily="34" charset="0"/>
              </a:rPr>
              <a:t> is generated with a R program, </a:t>
            </a:r>
            <a:r>
              <a:rPr lang="en-US" altLang="en-US" sz="1800" dirty="0" err="1">
                <a:latin typeface="Calibri" panose="020F0502020204030204" pitchFamily="34" charset="0"/>
              </a:rPr>
              <a:t>RHESSysPreprocessing</a:t>
            </a:r>
            <a:r>
              <a:rPr lang="en-US" altLang="en-US" sz="1800" dirty="0">
                <a:latin typeface="Calibri" panose="020F0502020204030204" pitchFamily="34" charset="0"/>
              </a:rPr>
              <a:t> that references the input maps and a text document (template) that defines initial state variables (the starting point, or value, for each variable).  Within the </a:t>
            </a:r>
            <a:r>
              <a:rPr lang="en-US" altLang="en-US" sz="1800" dirty="0" err="1">
                <a:latin typeface="Calibri" panose="020F0502020204030204" pitchFamily="34" charset="0"/>
              </a:rPr>
              <a:t>worldfile</a:t>
            </a:r>
            <a:r>
              <a:rPr lang="en-US" altLang="en-US" sz="1800" dirty="0">
                <a:latin typeface="Calibri" panose="020F0502020204030204" pitchFamily="34" charset="0"/>
              </a:rPr>
              <a:t> (and internally within the </a:t>
            </a:r>
            <a:r>
              <a:rPr lang="en-US" altLang="en-US" sz="1800" dirty="0" err="1">
                <a:latin typeface="Calibri" panose="020F0502020204030204" pitchFamily="34" charset="0"/>
              </a:rPr>
              <a:t>RHESSys</a:t>
            </a:r>
            <a:r>
              <a:rPr lang="en-US" altLang="en-US" sz="1800" dirty="0">
                <a:latin typeface="Calibri" panose="020F0502020204030204" pitchFamily="34" charset="0"/>
              </a:rPr>
              <a:t> simulation), each spatial level is associated with the following items: </a:t>
            </a:r>
          </a:p>
        </p:txBody>
      </p:sp>
      <p:sp>
        <p:nvSpPr>
          <p:cNvPr id="54277" name="TextBox 11">
            <a:extLst>
              <a:ext uri="{FF2B5EF4-FFF2-40B4-BE49-F238E27FC236}">
                <a16:creationId xmlns:a16="http://schemas.microsoft.com/office/drawing/2014/main" id="{E3069785-48FD-5D42-8075-89F5FC5A7702}"/>
              </a:ext>
            </a:extLst>
          </p:cNvPr>
          <p:cNvSpPr txBox="1">
            <a:spLocks noChangeArrowheads="1"/>
          </p:cNvSpPr>
          <p:nvPr/>
        </p:nvSpPr>
        <p:spPr bwMode="auto">
          <a:xfrm>
            <a:off x="779463" y="2576513"/>
            <a:ext cx="758507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latin typeface="Calibri" panose="020F0502020204030204" pitchFamily="34" charset="0"/>
              </a:rPr>
              <a:t>Identifier: each instance within a level is assigned an ID based on the map used to partition that level.  </a:t>
            </a:r>
          </a:p>
          <a:p>
            <a:pPr eaLnBrk="1" hangingPunct="1"/>
            <a:endParaRPr lang="en-US" altLang="en-US" sz="1800" dirty="0">
              <a:latin typeface="Calibri" panose="020F0502020204030204" pitchFamily="34" charset="0"/>
            </a:endParaRPr>
          </a:p>
          <a:p>
            <a:pPr eaLnBrk="1" hangingPunct="1"/>
            <a:r>
              <a:rPr lang="en-US" altLang="en-US" sz="1800" dirty="0">
                <a:latin typeface="Calibri" panose="020F0502020204030204" pitchFamily="34" charset="0"/>
              </a:rPr>
              <a:t>State Variables: values for stores and fluxes organized at each spatial level are initialized at the start of the simulation, typically changing as the simulation runs (i.e.. saturation deficit within the patch level, LAI within the stratum level)</a:t>
            </a:r>
          </a:p>
          <a:p>
            <a:pPr eaLnBrk="1" hangingPunct="1"/>
            <a:endParaRPr lang="en-US" altLang="en-US" sz="1800" dirty="0">
              <a:latin typeface="Calibri" panose="020F0502020204030204" pitchFamily="34" charset="0"/>
            </a:endParaRPr>
          </a:p>
          <a:p>
            <a:pPr eaLnBrk="1" hangingPunct="1"/>
            <a:r>
              <a:rPr lang="en-US" altLang="en-US" sz="1800" dirty="0">
                <a:latin typeface="Calibri" panose="020F0502020204030204" pitchFamily="34" charset="0"/>
              </a:rPr>
              <a:t>A link to definition file variables: values set for definition file variables remain constant throughout the simulation and are usually associated with a standard class for that level of the spatial hierarchy, i.e. patch </a:t>
            </a:r>
            <a:r>
              <a:rPr lang="en-US" altLang="en-US" sz="1800" dirty="0" err="1">
                <a:latin typeface="Calibri" panose="020F0502020204030204" pitchFamily="34" charset="0"/>
              </a:rPr>
              <a:t>defs</a:t>
            </a:r>
            <a:r>
              <a:rPr lang="en-US" altLang="en-US" sz="1800" dirty="0">
                <a:latin typeface="Calibri" panose="020F0502020204030204" pitchFamily="34" charset="0"/>
              </a:rPr>
              <a:t> are defined for different soil types, stratum </a:t>
            </a:r>
            <a:r>
              <a:rPr lang="en-US" altLang="en-US" sz="1800" dirty="0" err="1">
                <a:latin typeface="Calibri" panose="020F0502020204030204" pitchFamily="34" charset="0"/>
              </a:rPr>
              <a:t>defs</a:t>
            </a:r>
            <a:r>
              <a:rPr lang="en-US" altLang="en-US" sz="1800" dirty="0">
                <a:latin typeface="Calibri" panose="020F0502020204030204" pitchFamily="34" charset="0"/>
              </a:rPr>
              <a:t> are defined for different vegetation types.</a:t>
            </a:r>
          </a:p>
          <a:p>
            <a:pPr eaLnBrk="1" hangingPunct="1"/>
            <a:endParaRPr lang="en-US" altLang="en-US" sz="1800" dirty="0">
              <a:latin typeface="Calibri" panose="020F0502020204030204" pitchFamily="34" charset="0"/>
            </a:endParaRPr>
          </a:p>
          <a:p>
            <a:pPr eaLnBrk="1" hangingPunct="1"/>
            <a:r>
              <a:rPr lang="en-US" altLang="en-US" sz="1800" dirty="0">
                <a:latin typeface="Calibri" panose="020F0502020204030204" pitchFamily="34" charset="0"/>
              </a:rPr>
              <a:t>A link to a climate station: supports multiple input climate stations (zone level).  Allows input climate data to vary spatially.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05D666F-0B64-514B-BC6A-B57751577F27}"/>
              </a:ext>
            </a:extLst>
          </p:cNvPr>
          <p:cNvSpPr>
            <a:spLocks/>
          </p:cNvSpPr>
          <p:nvPr/>
        </p:nvSpPr>
        <p:spPr bwMode="auto">
          <a:xfrm>
            <a:off x="0" y="0"/>
            <a:ext cx="9144000" cy="685800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57346" name="Rectangle 3">
            <a:extLst>
              <a:ext uri="{FF2B5EF4-FFF2-40B4-BE49-F238E27FC236}">
                <a16:creationId xmlns:a16="http://schemas.microsoft.com/office/drawing/2014/main" id="{6DA7F0C9-9AC5-9E4B-8D5D-E3103F2ED44F}"/>
              </a:ext>
            </a:extLst>
          </p:cNvPr>
          <p:cNvSpPr>
            <a:spLocks noChangeArrowheads="1"/>
          </p:cNvSpPr>
          <p:nvPr/>
        </p:nvSpPr>
        <p:spPr bwMode="auto">
          <a:xfrm>
            <a:off x="0" y="50800"/>
            <a:ext cx="9144000" cy="6186488"/>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alibri" panose="020F0502020204030204" pitchFamily="34" charset="0"/>
              </a:rPr>
              <a:t>There are 3 things that need to be initialized in the template:</a:t>
            </a:r>
          </a:p>
          <a:p>
            <a:pPr eaLnBrk="1" hangingPunct="1"/>
            <a:endParaRPr lang="en-US" altLang="en-US" sz="1800">
              <a:latin typeface="Calibri" panose="020F0502020204030204" pitchFamily="34" charset="0"/>
            </a:endParaRPr>
          </a:p>
          <a:p>
            <a:pPr eaLnBrk="1" hangingPunct="1"/>
            <a:r>
              <a:rPr lang="en-US" altLang="en-US" sz="1800">
                <a:latin typeface="Calibri" panose="020F0502020204030204" pitchFamily="34" charset="0"/>
              </a:rPr>
              <a:t>1. Definition of the spatial layers</a:t>
            </a:r>
          </a:p>
          <a:p>
            <a:pPr eaLnBrk="1" hangingPunct="1"/>
            <a:r>
              <a:rPr lang="en-US" altLang="en-US" sz="1800">
                <a:latin typeface="Calibri" panose="020F0502020204030204" pitchFamily="34" charset="0"/>
              </a:rPr>
              <a:t>Spatial definition of the world objects (ie. basin, hillslope, zone, patch, and stratum) can be identified by looking at the lines beginning with an underscore (ie. _basin).</a:t>
            </a:r>
          </a:p>
          <a:p>
            <a:pPr eaLnBrk="1" hangingPunct="1"/>
            <a:endParaRPr lang="en-US" altLang="en-US" sz="1800">
              <a:latin typeface="Calibri" panose="020F0502020204030204" pitchFamily="34" charset="0"/>
            </a:endParaRPr>
          </a:p>
          <a:p>
            <a:pPr eaLnBrk="1" hangingPunct="1"/>
            <a:endParaRPr lang="en-US" altLang="en-US" sz="1800">
              <a:latin typeface="Calibri" panose="020F0502020204030204" pitchFamily="34" charset="0"/>
            </a:endParaRPr>
          </a:p>
          <a:p>
            <a:pPr eaLnBrk="1" hangingPunct="1"/>
            <a:endParaRPr lang="en-US" altLang="en-US" sz="1800">
              <a:latin typeface="Calibri" panose="020F0502020204030204" pitchFamily="34" charset="0"/>
            </a:endParaRPr>
          </a:p>
          <a:p>
            <a:pPr eaLnBrk="1" hangingPunct="1"/>
            <a:endParaRPr lang="en-US" altLang="en-US" sz="1800">
              <a:latin typeface="Calibri" panose="020F0502020204030204" pitchFamily="34" charset="0"/>
            </a:endParaRPr>
          </a:p>
          <a:p>
            <a:pPr eaLnBrk="1" hangingPunct="1"/>
            <a:endParaRPr lang="en-US" altLang="en-US" sz="1800">
              <a:latin typeface="Calibri" panose="020F0502020204030204" pitchFamily="34" charset="0"/>
            </a:endParaRPr>
          </a:p>
          <a:p>
            <a:pPr eaLnBrk="1" hangingPunct="1"/>
            <a:endParaRPr lang="en-US" altLang="en-US" sz="1800">
              <a:latin typeface="Calibri" panose="020F0502020204030204" pitchFamily="34" charset="0"/>
            </a:endParaRPr>
          </a:p>
          <a:p>
            <a:pPr eaLnBrk="1" hangingPunct="1"/>
            <a:endParaRPr lang="en-US" altLang="en-US" sz="1800">
              <a:latin typeface="Calibri" panose="020F0502020204030204" pitchFamily="34" charset="0"/>
            </a:endParaRPr>
          </a:p>
          <a:p>
            <a:pPr eaLnBrk="1" hangingPunct="1"/>
            <a:r>
              <a:rPr lang="en-US" altLang="en-US" sz="1800">
                <a:latin typeface="Calibri" panose="020F0502020204030204" pitchFamily="34" charset="0"/>
              </a:rPr>
              <a:t>Each level in the spatial hierarchy is defined using a raster map, A specific format must be used to define the various partitions as follows:</a:t>
            </a:r>
          </a:p>
          <a:p>
            <a:pPr eaLnBrk="1" hangingPunct="1"/>
            <a:r>
              <a:rPr lang="en-US" altLang="en-US" sz="1800">
                <a:latin typeface="Calibri" panose="020F0502020204030204" pitchFamily="34" charset="0"/>
              </a:rPr>
              <a:t>				spatial_level    		map_name    		extent</a:t>
            </a:r>
          </a:p>
          <a:p>
            <a:pPr eaLnBrk="1" hangingPunct="1">
              <a:buFont typeface="Wingdings" pitchFamily="2" charset="2"/>
              <a:buChar char="§"/>
            </a:pPr>
            <a:endParaRPr lang="en-US" altLang="en-US" sz="1800">
              <a:latin typeface="Calibri" panose="020F0502020204030204" pitchFamily="34" charset="0"/>
            </a:endParaRPr>
          </a:p>
          <a:p>
            <a:pPr eaLnBrk="1" hangingPunct="1">
              <a:buFont typeface="Wingdings" pitchFamily="2" charset="2"/>
              <a:buChar char="§"/>
            </a:pPr>
            <a:r>
              <a:rPr lang="en-US" altLang="en-US" sz="1800">
                <a:latin typeface="Calibri" panose="020F0502020204030204" pitchFamily="34" charset="0"/>
              </a:rPr>
              <a:t> Spatial level indicates the level of the spatial heirarchy </a:t>
            </a:r>
          </a:p>
          <a:p>
            <a:pPr eaLnBrk="1" hangingPunct="1">
              <a:buFont typeface="Wingdings" pitchFamily="2" charset="2"/>
              <a:buChar char="§"/>
            </a:pPr>
            <a:r>
              <a:rPr lang="en-US" altLang="en-US" sz="1800">
                <a:latin typeface="Calibri" panose="020F0502020204030204" pitchFamily="34" charset="0"/>
              </a:rPr>
              <a:t> map_name identifies the GRASS raster map which defines the spatial partition</a:t>
            </a:r>
          </a:p>
          <a:p>
            <a:pPr eaLnBrk="1" hangingPunct="1">
              <a:buFont typeface="Wingdings" pitchFamily="2" charset="2"/>
              <a:buChar char="§"/>
            </a:pPr>
            <a:r>
              <a:rPr lang="en-US" altLang="en-US" sz="1800">
                <a:latin typeface="Calibri" panose="020F0502020204030204" pitchFamily="34" charset="0"/>
              </a:rPr>
              <a:t> Extent specifies the number of vertical layers defined at that particular level of the spatial hierarchy.  The extent parameter allows for non-spatial partitioning at a given level in the spatial hierarchy. The current version of RHESSys only allows non-spatial partitioning to occur at the stratum level. Thus, for all levels other than canopy stratum, extent should be equal to 1. </a:t>
            </a:r>
          </a:p>
        </p:txBody>
      </p:sp>
      <p:sp>
        <p:nvSpPr>
          <p:cNvPr id="55300" name="Rectangle 2">
            <a:extLst>
              <a:ext uri="{FF2B5EF4-FFF2-40B4-BE49-F238E27FC236}">
                <a16:creationId xmlns:a16="http://schemas.microsoft.com/office/drawing/2014/main" id="{18564B27-0BCD-D243-80EC-CAD5FBFC8694}"/>
              </a:ext>
            </a:extLst>
          </p:cNvPr>
          <p:cNvSpPr>
            <a:spLocks noChangeArrowheads="1"/>
          </p:cNvSpPr>
          <p:nvPr/>
        </p:nvSpPr>
        <p:spPr bwMode="auto">
          <a:xfrm>
            <a:off x="273050" y="1498600"/>
            <a:ext cx="8332788"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alibri" panose="020F0502020204030204" pitchFamily="34" charset="0"/>
              </a:rPr>
              <a:t>Object type and associated processes:</a:t>
            </a:r>
          </a:p>
          <a:p>
            <a:pPr eaLnBrk="1" hangingPunct="1"/>
            <a:r>
              <a:rPr lang="en-US" altLang="en-US" sz="1800">
                <a:latin typeface="Calibri" panose="020F0502020204030204" pitchFamily="34" charset="0"/>
              </a:rPr>
              <a:t>_basin - defines the drainage basin, full extent of location being modeled.</a:t>
            </a:r>
          </a:p>
          <a:p>
            <a:pPr eaLnBrk="1" hangingPunct="1"/>
            <a:r>
              <a:rPr lang="en-US" altLang="en-US" sz="1800">
                <a:latin typeface="Calibri" panose="020F0502020204030204" pitchFamily="34" charset="0"/>
              </a:rPr>
              <a:t>	_hillslope - defines areas which drain to a single point or stream reach.</a:t>
            </a:r>
          </a:p>
          <a:p>
            <a:pPr eaLnBrk="1" hangingPunct="1"/>
            <a:r>
              <a:rPr lang="en-US" altLang="en-US" sz="1800">
                <a:latin typeface="Calibri" panose="020F0502020204030204" pitchFamily="34" charset="0"/>
              </a:rPr>
              <a:t>		_zone - denotes areas of similar climate.</a:t>
            </a:r>
          </a:p>
          <a:p>
            <a:pPr eaLnBrk="1" hangingPunct="1"/>
            <a:r>
              <a:rPr lang="en-US" altLang="en-US" sz="1800">
                <a:latin typeface="Calibri" panose="020F0502020204030204" pitchFamily="34" charset="0"/>
              </a:rPr>
              <a:t>			_patch - soil moisture processes and carbon and nitrogen cycling.</a:t>
            </a:r>
          </a:p>
          <a:p>
            <a:pPr eaLnBrk="1" hangingPunct="1"/>
            <a:r>
              <a:rPr lang="en-US" altLang="en-US" sz="1800">
                <a:latin typeface="Calibri" panose="020F0502020204030204" pitchFamily="34" charset="0"/>
              </a:rPr>
              <a:t>				_stratum - vertical layers within a patch (ie. vegetation)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AB22AE-74B1-9E42-A4B4-F7C5162DC778}"/>
              </a:ext>
            </a:extLst>
          </p:cNvPr>
          <p:cNvSpPr>
            <a:spLocks/>
          </p:cNvSpPr>
          <p:nvPr/>
        </p:nvSpPr>
        <p:spPr bwMode="auto">
          <a:xfrm>
            <a:off x="0" y="0"/>
            <a:ext cx="9144000" cy="685800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58370" name="Rectangle 3">
            <a:extLst>
              <a:ext uri="{FF2B5EF4-FFF2-40B4-BE49-F238E27FC236}">
                <a16:creationId xmlns:a16="http://schemas.microsoft.com/office/drawing/2014/main" id="{571DE992-193C-5745-959F-6AABE596A15B}"/>
              </a:ext>
            </a:extLst>
          </p:cNvPr>
          <p:cNvSpPr>
            <a:spLocks noChangeArrowheads="1"/>
          </p:cNvSpPr>
          <p:nvPr/>
        </p:nvSpPr>
        <p:spPr bwMode="auto">
          <a:xfrm>
            <a:off x="184150" y="141288"/>
            <a:ext cx="8705850" cy="6462712"/>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Calibri" panose="020F0502020204030204" pitchFamily="34" charset="0"/>
              </a:rPr>
              <a:t>2. Initialization of state variables - Generally, there are two ways to initialize state variables:</a:t>
            </a:r>
          </a:p>
          <a:p>
            <a:pPr eaLnBrk="1" hangingPunct="1"/>
            <a:r>
              <a:rPr lang="en-US" altLang="en-US" sz="1800">
                <a:latin typeface="Calibri" panose="020F0502020204030204" pitchFamily="34" charset="0"/>
              </a:rPr>
              <a:t>The format for variables in the template is as follows:</a:t>
            </a:r>
          </a:p>
          <a:p>
            <a:pPr eaLnBrk="1" hangingPunct="1"/>
            <a:endParaRPr lang="en-US" altLang="en-US" sz="1800">
              <a:latin typeface="Calibri" panose="020F0502020204030204" pitchFamily="34" charset="0"/>
            </a:endParaRPr>
          </a:p>
          <a:p>
            <a:pPr eaLnBrk="1" hangingPunct="1"/>
            <a:r>
              <a:rPr lang="en-US" altLang="en-US" sz="1800">
                <a:latin typeface="Calibri" panose="020F0502020204030204" pitchFamily="34" charset="0"/>
              </a:rPr>
              <a:t>			</a:t>
            </a:r>
            <a:r>
              <a:rPr lang="en-US" altLang="en-US" sz="1800" b="1">
                <a:latin typeface="Calibri" panose="020F0502020204030204" pitchFamily="34" charset="0"/>
              </a:rPr>
              <a:t>Variable_name   Function   Constant_Value/Map</a:t>
            </a:r>
          </a:p>
          <a:p>
            <a:pPr eaLnBrk="1" hangingPunct="1"/>
            <a:endParaRPr lang="en-US" altLang="en-US" sz="1800">
              <a:latin typeface="Calibri" panose="020F0502020204030204" pitchFamily="34" charset="0"/>
            </a:endParaRPr>
          </a:p>
          <a:p>
            <a:pPr eaLnBrk="1" hangingPunct="1">
              <a:buFont typeface="Wingdings" pitchFamily="2" charset="2"/>
              <a:buChar char="§"/>
            </a:pPr>
            <a:r>
              <a:rPr lang="en-US" altLang="en-US" sz="1800">
                <a:latin typeface="Calibri" panose="020F0502020204030204" pitchFamily="34" charset="0"/>
              </a:rPr>
              <a:t>  assign a constant value - homogenous coverage </a:t>
            </a:r>
          </a:p>
          <a:p>
            <a:pPr eaLnBrk="1" hangingPunct="1"/>
            <a:r>
              <a:rPr lang="en-US" altLang="en-US" sz="1800">
                <a:latin typeface="Calibri" panose="020F0502020204030204" pitchFamily="34" charset="0"/>
              </a:rPr>
              <a:t>	A. Assign a constant value</a:t>
            </a:r>
          </a:p>
          <a:p>
            <a:pPr eaLnBrk="1" hangingPunct="1"/>
            <a:r>
              <a:rPr lang="en-US" altLang="en-US" sz="1800">
                <a:latin typeface="Calibri" panose="020F0502020204030204" pitchFamily="34" charset="0"/>
              </a:rPr>
              <a:t>	Example: </a:t>
            </a:r>
            <a:r>
              <a:rPr lang="en-US" altLang="en-US" sz="1800" b="1">
                <a:latin typeface="Calibri" panose="020F0502020204030204" pitchFamily="34" charset="0"/>
              </a:rPr>
              <a:t>soil_default_ID     value     3.0</a:t>
            </a:r>
          </a:p>
          <a:p>
            <a:pPr eaLnBrk="1" hangingPunct="1"/>
            <a:r>
              <a:rPr lang="en-US" altLang="en-US" sz="1800">
                <a:latin typeface="Calibri" panose="020F0502020204030204" pitchFamily="34" charset="0"/>
              </a:rPr>
              <a:t>	               (variable_name)  (function) (constant_value)</a:t>
            </a:r>
          </a:p>
          <a:p>
            <a:pPr eaLnBrk="1" hangingPunct="1"/>
            <a:r>
              <a:rPr lang="en-US" altLang="en-US" sz="1800">
                <a:latin typeface="Calibri" panose="020F0502020204030204" pitchFamily="34" charset="0"/>
              </a:rPr>
              <a:t>Assigning a constant value of 3 (the default ID for sandyloam) to the variable soil_default_id within the </a:t>
            </a:r>
            <a:r>
              <a:rPr lang="en-US" altLang="en-US" sz="1800" i="1">
                <a:latin typeface="Calibri" panose="020F0502020204030204" pitchFamily="34" charset="0"/>
              </a:rPr>
              <a:t>_patch</a:t>
            </a:r>
            <a:r>
              <a:rPr lang="en-US" altLang="en-US" sz="1800">
                <a:latin typeface="Calibri" panose="020F0502020204030204" pitchFamily="34" charset="0"/>
              </a:rPr>
              <a:t> level would indicate a constant soil type (sandyloam) across the landscape.</a:t>
            </a:r>
          </a:p>
          <a:p>
            <a:pPr eaLnBrk="1" hangingPunct="1"/>
            <a:endParaRPr lang="en-US" altLang="en-US" sz="1800">
              <a:latin typeface="Calibri" panose="020F0502020204030204" pitchFamily="34" charset="0"/>
            </a:endParaRPr>
          </a:p>
          <a:p>
            <a:pPr eaLnBrk="1" hangingPunct="1">
              <a:buFont typeface="Wingdings" pitchFamily="2" charset="2"/>
              <a:buChar char="§"/>
            </a:pPr>
            <a:r>
              <a:rPr lang="en-US" altLang="en-US" sz="1800">
                <a:latin typeface="Calibri" panose="020F0502020204030204" pitchFamily="34" charset="0"/>
              </a:rPr>
              <a:t>  use a map to assign values- varies throughout the landscape</a:t>
            </a:r>
          </a:p>
          <a:p>
            <a:pPr eaLnBrk="1" hangingPunct="1"/>
            <a:r>
              <a:rPr lang="en-US" altLang="en-US" sz="1800">
                <a:latin typeface="Calibri" panose="020F0502020204030204" pitchFamily="34" charset="0"/>
              </a:rPr>
              <a:t>	requires a reference map containing multiple ID's.  The default ID's used to identify soil</a:t>
            </a:r>
            <a:br>
              <a:rPr lang="en-US" altLang="en-US" sz="1800">
                <a:latin typeface="Calibri" panose="020F0502020204030204" pitchFamily="34" charset="0"/>
              </a:rPr>
            </a:br>
            <a:r>
              <a:rPr lang="en-US" altLang="en-US" sz="1800">
                <a:latin typeface="Calibri" panose="020F0502020204030204" pitchFamily="34" charset="0"/>
              </a:rPr>
              <a:t>	and vegetation types in a map correspond to the ID's in the default filles</a:t>
            </a:r>
          </a:p>
          <a:p>
            <a:pPr eaLnBrk="1" hangingPunct="1"/>
            <a:r>
              <a:rPr lang="en-US" altLang="en-US" sz="1800">
                <a:latin typeface="Calibri" panose="020F0502020204030204" pitchFamily="34" charset="0"/>
              </a:rPr>
              <a:t>B. Use a map to assign values</a:t>
            </a:r>
          </a:p>
          <a:p>
            <a:pPr eaLnBrk="1" hangingPunct="1"/>
            <a:r>
              <a:rPr lang="en-US" altLang="en-US" sz="1800">
                <a:latin typeface="Calibri" panose="020F0502020204030204" pitchFamily="34" charset="0"/>
              </a:rPr>
              <a:t>	Example: </a:t>
            </a:r>
            <a:r>
              <a:rPr lang="en-US" altLang="en-US" sz="1800" b="1">
                <a:latin typeface="Calibri" panose="020F0502020204030204" pitchFamily="34" charset="0"/>
              </a:rPr>
              <a:t>soil_default_ID     mode      variable_soils</a:t>
            </a:r>
          </a:p>
          <a:p>
            <a:pPr eaLnBrk="1" hangingPunct="1"/>
            <a:r>
              <a:rPr lang="en-US" altLang="en-US" sz="1800">
                <a:latin typeface="Calibri" panose="020F0502020204030204" pitchFamily="34" charset="0"/>
              </a:rPr>
              <a:t>		   (variable_name)  (function)  (map)</a:t>
            </a:r>
          </a:p>
          <a:p>
            <a:pPr eaLnBrk="1" hangingPunct="1"/>
            <a:r>
              <a:rPr lang="en-US" altLang="en-US" sz="1800">
                <a:latin typeface="Calibri" panose="020F0502020204030204" pitchFamily="34" charset="0"/>
              </a:rPr>
              <a:t>The map variable_soils is a map of soils that vary across the landscape.  The function mode</a:t>
            </a:r>
          </a:p>
          <a:p>
            <a:pPr eaLnBrk="1" hangingPunct="1"/>
            <a:r>
              <a:rPr lang="en-US" altLang="en-US" sz="1800">
                <a:latin typeface="Calibri" panose="020F0502020204030204" pitchFamily="34" charset="0"/>
              </a:rPr>
              <a:t>takes the modal values from the map used.  There are different ways to use maps (mode,</a:t>
            </a:r>
          </a:p>
          <a:p>
            <a:pPr eaLnBrk="1" hangingPunct="1"/>
            <a:r>
              <a:rPr lang="en-US" altLang="en-US" sz="1800">
                <a:latin typeface="Calibri" panose="020F0502020204030204" pitchFamily="34" charset="0"/>
              </a:rPr>
              <a:t>averages, with an equation – see website for more information).  Note that for map ID's with variables that should not be averaged, mode must be used.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10">
            <a:extLst>
              <a:ext uri="{FF2B5EF4-FFF2-40B4-BE49-F238E27FC236}">
                <a16:creationId xmlns:a16="http://schemas.microsoft.com/office/drawing/2014/main" id="{DE54A339-E6B5-D84E-9B78-72B6CA2F1ADE}"/>
              </a:ext>
            </a:extLst>
          </p:cNvPr>
          <p:cNvGrpSpPr>
            <a:grpSpLocks/>
          </p:cNvGrpSpPr>
          <p:nvPr/>
        </p:nvGrpSpPr>
        <p:grpSpPr bwMode="auto">
          <a:xfrm>
            <a:off x="0" y="0"/>
            <a:ext cx="9144000" cy="6858000"/>
            <a:chOff x="0" y="0"/>
            <a:chExt cx="9144000" cy="6858000"/>
          </a:xfrm>
        </p:grpSpPr>
        <p:sp>
          <p:nvSpPr>
            <p:cNvPr id="5" name="Rectangle 1">
              <a:extLst>
                <a:ext uri="{FF2B5EF4-FFF2-40B4-BE49-F238E27FC236}">
                  <a16:creationId xmlns:a16="http://schemas.microsoft.com/office/drawing/2014/main" id="{FAE18087-27FE-1748-A050-F0EF5DD27E95}"/>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6" name="Rectangle 2">
              <a:extLst>
                <a:ext uri="{FF2B5EF4-FFF2-40B4-BE49-F238E27FC236}">
                  <a16:creationId xmlns:a16="http://schemas.microsoft.com/office/drawing/2014/main" id="{995C6CE1-BADB-D948-B370-DF07A6689FCB}"/>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21514" name="Group 3">
              <a:extLst>
                <a:ext uri="{FF2B5EF4-FFF2-40B4-BE49-F238E27FC236}">
                  <a16:creationId xmlns:a16="http://schemas.microsoft.com/office/drawing/2014/main" id="{129F492A-5325-2A46-A394-BE0A8A3E9FF4}"/>
                </a:ext>
              </a:extLst>
            </p:cNvPr>
            <p:cNvGrpSpPr>
              <a:grpSpLocks/>
            </p:cNvGrpSpPr>
            <p:nvPr/>
          </p:nvGrpSpPr>
          <p:grpSpPr bwMode="auto">
            <a:xfrm>
              <a:off x="121422" y="79488"/>
              <a:ext cx="867542" cy="873071"/>
              <a:chOff x="48" y="0"/>
              <a:chExt cx="748" cy="752"/>
            </a:xfrm>
          </p:grpSpPr>
          <p:pic>
            <p:nvPicPr>
              <p:cNvPr id="21515" name="Picture 4">
                <a:extLst>
                  <a:ext uri="{FF2B5EF4-FFF2-40B4-BE49-F238E27FC236}">
                    <a16:creationId xmlns:a16="http://schemas.microsoft.com/office/drawing/2014/main" id="{8C4BB5ED-92D3-EE48-A21B-E689ADF485B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AutoShape 5">
                <a:extLst>
                  <a:ext uri="{FF2B5EF4-FFF2-40B4-BE49-F238E27FC236}">
                    <a16:creationId xmlns:a16="http://schemas.microsoft.com/office/drawing/2014/main" id="{4532C546-366D-0242-B7C2-D99AFDF17842}"/>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pic>
        <p:nvPicPr>
          <p:cNvPr id="21507" name="Picture 7">
            <a:extLst>
              <a:ext uri="{FF2B5EF4-FFF2-40B4-BE49-F238E27FC236}">
                <a16:creationId xmlns:a16="http://schemas.microsoft.com/office/drawing/2014/main" id="{89BD8A05-5A4D-C143-8FCF-3427B98C4E37}"/>
              </a:ext>
            </a:extLst>
          </p:cNvPr>
          <p:cNvPicPr>
            <a:picLocks noChangeArrowheads="1"/>
          </p:cNvPicPr>
          <p:nvPr/>
        </p:nvPicPr>
        <p:blipFill>
          <a:blip r:embed="rId3">
            <a:extLst>
              <a:ext uri="{28A0092B-C50C-407E-A947-70E740481C1C}">
                <a14:useLocalDpi xmlns:a14="http://schemas.microsoft.com/office/drawing/2010/main" val="0"/>
              </a:ext>
            </a:extLst>
          </a:blip>
          <a:srcRect l="137" r="244"/>
          <a:stretch>
            <a:fillRect/>
          </a:stretch>
        </p:blipFill>
        <p:spPr bwMode="auto">
          <a:xfrm>
            <a:off x="3594100" y="1111250"/>
            <a:ext cx="5397500" cy="5638800"/>
          </a:xfrm>
          <a:prstGeom prst="rect">
            <a:avLst/>
          </a:pr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pic>
      <p:sp>
        <p:nvSpPr>
          <p:cNvPr id="21508" name="Title 8">
            <a:extLst>
              <a:ext uri="{FF2B5EF4-FFF2-40B4-BE49-F238E27FC236}">
                <a16:creationId xmlns:a16="http://schemas.microsoft.com/office/drawing/2014/main" id="{884992A2-7D49-3E4B-8E27-F01DFD395616}"/>
              </a:ext>
            </a:extLst>
          </p:cNvPr>
          <p:cNvSpPr txBox="1">
            <a:spLocks/>
          </p:cNvSpPr>
          <p:nvPr/>
        </p:nvSpPr>
        <p:spPr bwMode="auto">
          <a:xfrm>
            <a:off x="91440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cs typeface="Arial" panose="020B0604020202020204" pitchFamily="34" charset="0"/>
              </a:rPr>
              <a:t>Carbon and Nitrogen cycling in RHESSys</a:t>
            </a:r>
          </a:p>
        </p:txBody>
      </p:sp>
      <p:sp>
        <p:nvSpPr>
          <p:cNvPr id="21509" name="Rectangle 8">
            <a:extLst>
              <a:ext uri="{FF2B5EF4-FFF2-40B4-BE49-F238E27FC236}">
                <a16:creationId xmlns:a16="http://schemas.microsoft.com/office/drawing/2014/main" id="{8BEBA353-E3BE-6946-A146-0F65D6CC03B0}"/>
              </a:ext>
            </a:extLst>
          </p:cNvPr>
          <p:cNvSpPr>
            <a:spLocks/>
          </p:cNvSpPr>
          <p:nvPr/>
        </p:nvSpPr>
        <p:spPr bwMode="auto">
          <a:xfrm>
            <a:off x="55563" y="1444625"/>
            <a:ext cx="342900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en-US">
                <a:solidFill>
                  <a:srgbClr val="000072"/>
                </a:solidFill>
                <a:cs typeface="Gill Sans" panose="020B0502020104020203" pitchFamily="34" charset="-79"/>
                <a:sym typeface="Gill Sans" panose="020B0502020104020203" pitchFamily="34" charset="-79"/>
              </a:rPr>
              <a:t>Energy (radiation), carbon, nitrogen and water balance</a:t>
            </a:r>
          </a:p>
        </p:txBody>
      </p:sp>
      <p:sp>
        <p:nvSpPr>
          <p:cNvPr id="21510" name="Rectangle 9">
            <a:extLst>
              <a:ext uri="{FF2B5EF4-FFF2-40B4-BE49-F238E27FC236}">
                <a16:creationId xmlns:a16="http://schemas.microsoft.com/office/drawing/2014/main" id="{08FC12AF-AC2C-F24F-B837-7F0363114AA3}"/>
              </a:ext>
            </a:extLst>
          </p:cNvPr>
          <p:cNvSpPr>
            <a:spLocks/>
          </p:cNvSpPr>
          <p:nvPr/>
        </p:nvSpPr>
        <p:spPr bwMode="auto">
          <a:xfrm>
            <a:off x="55563" y="3373438"/>
            <a:ext cx="342900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en-US">
                <a:solidFill>
                  <a:srgbClr val="000072"/>
                </a:solidFill>
                <a:cs typeface="Gill Sans" panose="020B0502020104020203" pitchFamily="34" charset="-79"/>
              </a:rPr>
              <a:t>Stand competition for water, light, nutrients</a:t>
            </a:r>
          </a:p>
        </p:txBody>
      </p:sp>
      <p:sp>
        <p:nvSpPr>
          <p:cNvPr id="21511" name="Rectangle 10">
            <a:extLst>
              <a:ext uri="{FF2B5EF4-FFF2-40B4-BE49-F238E27FC236}">
                <a16:creationId xmlns:a16="http://schemas.microsoft.com/office/drawing/2014/main" id="{DE624AB8-071F-9145-921A-92310FC6E48C}"/>
              </a:ext>
            </a:extLst>
          </p:cNvPr>
          <p:cNvSpPr>
            <a:spLocks/>
          </p:cNvSpPr>
          <p:nvPr/>
        </p:nvSpPr>
        <p:spPr bwMode="auto">
          <a:xfrm>
            <a:off x="55563" y="4916488"/>
            <a:ext cx="34290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lvl1pPr marL="39688"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en-US">
                <a:solidFill>
                  <a:srgbClr val="000072"/>
                </a:solidFill>
                <a:cs typeface="Gill Sans" panose="020B0502020104020203" pitchFamily="34" charset="-79"/>
              </a:rPr>
              <a:t>Feedback between</a:t>
            </a:r>
            <a:br>
              <a:rPr lang="en-US" altLang="en-US">
                <a:solidFill>
                  <a:srgbClr val="000072"/>
                </a:solidFill>
                <a:cs typeface="Gill Sans" panose="020B0502020104020203" pitchFamily="34" charset="-79"/>
              </a:rPr>
            </a:br>
            <a:r>
              <a:rPr lang="en-US" altLang="en-US">
                <a:solidFill>
                  <a:srgbClr val="000072"/>
                </a:solidFill>
                <a:cs typeface="Gill Sans" panose="020B0502020104020203" pitchFamily="34" charset="-79"/>
              </a:rPr>
              <a:t>NPP, growth,</a:t>
            </a:r>
            <a:br>
              <a:rPr lang="en-US" altLang="en-US">
                <a:solidFill>
                  <a:srgbClr val="000072"/>
                </a:solidFill>
                <a:cs typeface="Gill Sans" panose="020B0502020104020203" pitchFamily="34" charset="-79"/>
              </a:rPr>
            </a:br>
            <a:r>
              <a:rPr lang="en-US" altLang="en-US">
                <a:solidFill>
                  <a:srgbClr val="000072"/>
                </a:solidFill>
                <a:cs typeface="Gill Sans" panose="020B0502020104020203" pitchFamily="34" charset="-79"/>
              </a:rPr>
              <a:t>phenology, and soil biogeochemical cycling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12">
            <a:extLst>
              <a:ext uri="{FF2B5EF4-FFF2-40B4-BE49-F238E27FC236}">
                <a16:creationId xmlns:a16="http://schemas.microsoft.com/office/drawing/2014/main" id="{1575DDFB-9B4A-2243-A303-574C4178581D}"/>
              </a:ext>
            </a:extLst>
          </p:cNvPr>
          <p:cNvGrpSpPr>
            <a:grpSpLocks/>
          </p:cNvGrpSpPr>
          <p:nvPr/>
        </p:nvGrpSpPr>
        <p:grpSpPr bwMode="auto">
          <a:xfrm>
            <a:off x="0" y="0"/>
            <a:ext cx="9144000" cy="6858000"/>
            <a:chOff x="0" y="0"/>
            <a:chExt cx="9144000" cy="6858000"/>
          </a:xfrm>
        </p:grpSpPr>
        <p:sp>
          <p:nvSpPr>
            <p:cNvPr id="4" name="Rectangle 3">
              <a:extLst>
                <a:ext uri="{FF2B5EF4-FFF2-40B4-BE49-F238E27FC236}">
                  <a16:creationId xmlns:a16="http://schemas.microsoft.com/office/drawing/2014/main" id="{C471F624-00B7-084B-B71A-0072CB14B304}"/>
                </a:ext>
              </a:extLst>
            </p:cNvPr>
            <p:cNvSpPr>
              <a:spLocks/>
            </p:cNvSpPr>
            <p:nvPr/>
          </p:nvSpPr>
          <p:spPr bwMode="auto">
            <a:xfrm>
              <a:off x="1022350" y="0"/>
              <a:ext cx="8121650" cy="6858000"/>
            </a:xfrm>
            <a:prstGeom prst="rect">
              <a:avLst/>
            </a:prstGeom>
            <a:solidFill>
              <a:schemeClr val="accent5">
                <a:lumMod val="20000"/>
                <a:lumOff val="80000"/>
              </a:schemeClr>
            </a:solidFill>
            <a:ln w="47625">
              <a:solidFill>
                <a:schemeClr val="bg1"/>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5" name="Rectangle 4">
              <a:extLst>
                <a:ext uri="{FF2B5EF4-FFF2-40B4-BE49-F238E27FC236}">
                  <a16:creationId xmlns:a16="http://schemas.microsoft.com/office/drawing/2014/main" id="{9B785213-470B-A248-9776-9B43B31A62D1}"/>
                </a:ext>
              </a:extLst>
            </p:cNvPr>
            <p:cNvSpPr>
              <a:spLocks/>
            </p:cNvSpPr>
            <p:nvPr/>
          </p:nvSpPr>
          <p:spPr bwMode="auto">
            <a:xfrm>
              <a:off x="0" y="0"/>
              <a:ext cx="1022350" cy="685800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57351" name="Group 8">
              <a:extLst>
                <a:ext uri="{FF2B5EF4-FFF2-40B4-BE49-F238E27FC236}">
                  <a16:creationId xmlns:a16="http://schemas.microsoft.com/office/drawing/2014/main" id="{A2B72932-0ED5-C24F-8617-97A2E296782A}"/>
                </a:ext>
              </a:extLst>
            </p:cNvPr>
            <p:cNvGrpSpPr>
              <a:grpSpLocks/>
            </p:cNvGrpSpPr>
            <p:nvPr/>
          </p:nvGrpSpPr>
          <p:grpSpPr bwMode="auto">
            <a:xfrm>
              <a:off x="73502" y="79495"/>
              <a:ext cx="867542" cy="873153"/>
              <a:chOff x="48" y="0"/>
              <a:chExt cx="748" cy="752"/>
            </a:xfrm>
          </p:grpSpPr>
          <p:pic>
            <p:nvPicPr>
              <p:cNvPr id="57353" name="Picture 7">
                <a:extLst>
                  <a:ext uri="{FF2B5EF4-FFF2-40B4-BE49-F238E27FC236}">
                    <a16:creationId xmlns:a16="http://schemas.microsoft.com/office/drawing/2014/main" id="{C543E38B-B3EE-F942-9C64-964FF67DCE9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4" name="AutoShape 5">
                <a:extLst>
                  <a:ext uri="{FF2B5EF4-FFF2-40B4-BE49-F238E27FC236}">
                    <a16:creationId xmlns:a16="http://schemas.microsoft.com/office/drawing/2014/main" id="{8C1DB07A-7B63-754C-BF70-745352BA8D60}"/>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pic>
          <p:nvPicPr>
            <p:cNvPr id="57352" name="Picture 6">
              <a:extLst>
                <a:ext uri="{FF2B5EF4-FFF2-40B4-BE49-F238E27FC236}">
                  <a16:creationId xmlns:a16="http://schemas.microsoft.com/office/drawing/2014/main" id="{2CFA90F7-7840-DD45-99FD-A5584B74444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 y="3953946"/>
              <a:ext cx="919487" cy="2821781"/>
            </a:xfrm>
            <a:prstGeom prst="rect">
              <a:avLst/>
            </a:prstGeom>
            <a:noFill/>
            <a:ln>
              <a:noFill/>
            </a:ln>
            <a:extLst>
              <a:ext uri="{909E8E84-426E-40DD-AFC4-6F175D3DCCD1}">
                <a14:hiddenFill xmlns:a14="http://schemas.microsoft.com/office/drawing/2010/main">
                  <a:solidFill>
                    <a:srgbClr val="FFFFFF">
                      <a:alpha val="69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394" name="Rectangle 2">
            <a:extLst>
              <a:ext uri="{FF2B5EF4-FFF2-40B4-BE49-F238E27FC236}">
                <a16:creationId xmlns:a16="http://schemas.microsoft.com/office/drawing/2014/main" id="{7D63FCC8-6234-1140-959E-E80CBD93EE18}"/>
              </a:ext>
            </a:extLst>
          </p:cNvPr>
          <p:cNvSpPr>
            <a:spLocks noChangeArrowheads="1"/>
          </p:cNvSpPr>
          <p:nvPr/>
        </p:nvSpPr>
        <p:spPr bwMode="auto">
          <a:xfrm>
            <a:off x="1158875" y="84138"/>
            <a:ext cx="7985125" cy="4524375"/>
          </a:xfrm>
          <a:prstGeom prst="rect">
            <a:avLst/>
          </a:prstGeom>
          <a:noFill/>
          <a:ln w="9525">
            <a:noFill/>
            <a:miter lim="800000"/>
            <a:headEnd/>
            <a:tailEnd/>
          </a:ln>
        </p:spPr>
        <p:txBody>
          <a:bodyPr>
            <a:spAutoFit/>
          </a:bodyPr>
          <a:lstStyle/>
          <a:p>
            <a:pPr>
              <a:defRPr/>
            </a:pPr>
            <a:r>
              <a:rPr lang="en-US" dirty="0">
                <a:latin typeface="+mn-lt"/>
                <a:ea typeface="ＭＳ Ｐゴシック" pitchFamily="1" charset="-128"/>
                <a:cs typeface="ＭＳ Ｐゴシック" pitchFamily="1" charset="-128"/>
              </a:rPr>
              <a:t>3. Assigning default </a:t>
            </a:r>
            <a:r>
              <a:rPr lang="en-US" dirty="0" err="1">
                <a:latin typeface="+mn-lt"/>
                <a:ea typeface="ＭＳ Ｐゴシック" pitchFamily="1" charset="-128"/>
                <a:cs typeface="ＭＳ Ｐゴシック" pitchFamily="1" charset="-128"/>
              </a:rPr>
              <a:t>ID's</a:t>
            </a:r>
            <a:r>
              <a:rPr lang="en-US" dirty="0">
                <a:latin typeface="+mn-lt"/>
                <a:ea typeface="ＭＳ Ｐゴシック" pitchFamily="1" charset="-128"/>
                <a:cs typeface="ＭＳ Ｐゴシック" pitchFamily="1" charset="-128"/>
              </a:rPr>
              <a:t> and base-stations</a:t>
            </a:r>
          </a:p>
          <a:p>
            <a:pPr>
              <a:defRPr/>
            </a:pPr>
            <a:endParaRPr lang="en-US" dirty="0">
              <a:latin typeface="+mn-lt"/>
              <a:ea typeface="ＭＳ Ｐゴシック" pitchFamily="1" charset="-128"/>
              <a:cs typeface="ＭＳ Ｐゴシック" pitchFamily="1" charset="-128"/>
            </a:endParaRPr>
          </a:p>
          <a:p>
            <a:pPr>
              <a:defRPr/>
            </a:pPr>
            <a:r>
              <a:rPr lang="en-US" dirty="0">
                <a:latin typeface="+mn-lt"/>
                <a:ea typeface="ＭＳ Ｐゴシック" pitchFamily="1" charset="-128"/>
                <a:cs typeface="ＭＳ Ｐゴシック" pitchFamily="1" charset="-128"/>
              </a:rPr>
              <a:t>The beginning (header) of the </a:t>
            </a:r>
            <a:r>
              <a:rPr lang="en-US" i="1" dirty="0">
                <a:latin typeface="+mn-lt"/>
                <a:ea typeface="ＭＳ Ｐゴシック" pitchFamily="1" charset="-128"/>
                <a:cs typeface="ＭＳ Ｐゴシック" pitchFamily="1" charset="-128"/>
              </a:rPr>
              <a:t>template</a:t>
            </a:r>
            <a:r>
              <a:rPr lang="en-US" dirty="0">
                <a:latin typeface="+mn-lt"/>
                <a:ea typeface="ＭＳ Ｐゴシック" pitchFamily="1" charset="-128"/>
                <a:cs typeface="ＭＳ Ｐゴシック" pitchFamily="1" charset="-128"/>
              </a:rPr>
              <a:t> file is the header</a:t>
            </a:r>
          </a:p>
          <a:p>
            <a:pPr>
              <a:defRPr/>
            </a:pPr>
            <a:endParaRPr lang="en-US" dirty="0">
              <a:latin typeface="+mn-lt"/>
              <a:ea typeface="ＭＳ Ｐゴシック" pitchFamily="1" charset="-128"/>
              <a:cs typeface="ＭＳ Ｐゴシック" pitchFamily="1" charset="-128"/>
            </a:endParaRPr>
          </a:p>
          <a:p>
            <a:pPr>
              <a:buFont typeface="Wingdings" charset="2"/>
              <a:buChar char="§"/>
              <a:defRPr/>
            </a:pPr>
            <a:r>
              <a:rPr lang="en-US" dirty="0">
                <a:latin typeface="+mn-lt"/>
                <a:ea typeface="ＭＳ Ｐゴシック" pitchFamily="1" charset="-128"/>
                <a:cs typeface="ＭＳ Ｐゴシック" pitchFamily="1" charset="-128"/>
              </a:rPr>
              <a:t>lists the default and climate station files that will be used to describe the parameters associated with the world objects.  </a:t>
            </a:r>
          </a:p>
          <a:p>
            <a:pPr>
              <a:buFont typeface="Wingdings" charset="2"/>
              <a:buChar char="§"/>
              <a:defRPr/>
            </a:pPr>
            <a:endParaRPr lang="en-US" dirty="0">
              <a:latin typeface="+mn-lt"/>
              <a:ea typeface="ＭＳ Ｐゴシック" pitchFamily="1" charset="-128"/>
              <a:cs typeface="ＭＳ Ｐゴシック" pitchFamily="1" charset="-128"/>
            </a:endParaRPr>
          </a:p>
          <a:p>
            <a:pPr>
              <a:buFont typeface="Wingdings" charset="2"/>
              <a:buChar char="§"/>
              <a:defRPr/>
            </a:pPr>
            <a:r>
              <a:rPr lang="en-US" dirty="0">
                <a:latin typeface="+mn-lt"/>
                <a:ea typeface="ＭＳ Ｐゴシック" pitchFamily="1" charset="-128"/>
                <a:cs typeface="ＭＳ Ｐゴシック" pitchFamily="1" charset="-128"/>
              </a:rPr>
              <a:t>Each level of the spatial hierarchy (basin, </a:t>
            </a:r>
            <a:r>
              <a:rPr lang="en-US" dirty="0" err="1">
                <a:latin typeface="+mn-lt"/>
                <a:ea typeface="ＭＳ Ｐゴシック" pitchFamily="1" charset="-128"/>
                <a:cs typeface="ＭＳ Ｐゴシック" pitchFamily="1" charset="-128"/>
              </a:rPr>
              <a:t>hillslope</a:t>
            </a:r>
            <a:r>
              <a:rPr lang="en-US" dirty="0">
                <a:latin typeface="+mn-lt"/>
                <a:ea typeface="ＭＳ Ｐゴシック" pitchFamily="1" charset="-128"/>
                <a:cs typeface="ＭＳ Ｐゴシック" pitchFamily="1" charset="-128"/>
              </a:rPr>
              <a:t>, zone, patch, and stratum) has default files associated with it for soil, vegetation, </a:t>
            </a:r>
            <a:r>
              <a:rPr lang="en-US" dirty="0" err="1">
                <a:latin typeface="+mn-lt"/>
                <a:ea typeface="ＭＳ Ｐゴシック" pitchFamily="1" charset="-128"/>
                <a:cs typeface="ＭＳ Ｐゴシック" pitchFamily="1" charset="-128"/>
              </a:rPr>
              <a:t>landuse</a:t>
            </a:r>
            <a:r>
              <a:rPr lang="en-US" dirty="0">
                <a:latin typeface="+mn-lt"/>
                <a:ea typeface="ＭＳ Ｐゴシック" pitchFamily="1" charset="-128"/>
                <a:cs typeface="ＭＳ Ｐゴシック" pitchFamily="1" charset="-128"/>
              </a:rPr>
              <a:t>, climate.  </a:t>
            </a:r>
          </a:p>
          <a:p>
            <a:pPr>
              <a:buFont typeface="Wingdings" charset="2"/>
              <a:buChar char="§"/>
              <a:defRPr/>
            </a:pPr>
            <a:endParaRPr lang="en-US" dirty="0">
              <a:latin typeface="+mn-lt"/>
              <a:ea typeface="ＭＳ Ｐゴシック" pitchFamily="1" charset="-128"/>
              <a:cs typeface="ＭＳ Ｐゴシック" pitchFamily="1" charset="-128"/>
            </a:endParaRPr>
          </a:p>
          <a:p>
            <a:pPr>
              <a:buFont typeface="Wingdings" charset="2"/>
              <a:buChar char="§"/>
              <a:defRPr/>
            </a:pPr>
            <a:r>
              <a:rPr lang="en-US" dirty="0">
                <a:latin typeface="+mn-lt"/>
                <a:ea typeface="ＭＳ Ｐゴシック" pitchFamily="1" charset="-128"/>
                <a:cs typeface="ＭＳ Ｐゴシック" pitchFamily="1" charset="-128"/>
              </a:rPr>
              <a:t>The </a:t>
            </a:r>
            <a:r>
              <a:rPr lang="en-US" i="1" dirty="0">
                <a:latin typeface="+mn-lt"/>
                <a:ea typeface="ＭＳ Ｐゴシック" pitchFamily="1" charset="-128"/>
                <a:cs typeface="ＭＳ Ｐゴシック" pitchFamily="1" charset="-128"/>
              </a:rPr>
              <a:t>template</a:t>
            </a:r>
            <a:r>
              <a:rPr lang="en-US" dirty="0">
                <a:latin typeface="+mn-lt"/>
                <a:ea typeface="ＭＳ Ｐゴシック" pitchFamily="1" charset="-128"/>
                <a:cs typeface="ＭＳ Ｐゴシック" pitchFamily="1" charset="-128"/>
              </a:rPr>
              <a:t> format lists the number of default</a:t>
            </a:r>
          </a:p>
          <a:p>
            <a:pPr>
              <a:defRPr/>
            </a:pPr>
            <a:r>
              <a:rPr lang="en-US" dirty="0">
                <a:latin typeface="+mn-lt"/>
                <a:ea typeface="ＭＳ Ｐゴシック" pitchFamily="1" charset="-128"/>
                <a:cs typeface="ＭＳ Ｐゴシック" pitchFamily="1" charset="-128"/>
              </a:rPr>
              <a:t> files that correspond to a given variable </a:t>
            </a:r>
          </a:p>
          <a:p>
            <a:pPr>
              <a:defRPr/>
            </a:pPr>
            <a:r>
              <a:rPr lang="en-US" dirty="0">
                <a:latin typeface="+mn-lt"/>
                <a:ea typeface="ＭＳ Ｐゴシック" pitchFamily="1" charset="-128"/>
                <a:cs typeface="ＭＳ Ｐゴシック" pitchFamily="1" charset="-128"/>
              </a:rPr>
              <a:t>(i.e. number of soil or vegetation types), as well as</a:t>
            </a:r>
          </a:p>
          <a:p>
            <a:pPr>
              <a:defRPr/>
            </a:pPr>
            <a:r>
              <a:rPr lang="en-US" dirty="0">
                <a:latin typeface="+mn-lt"/>
                <a:ea typeface="ＭＳ Ｐゴシック" pitchFamily="1" charset="-128"/>
                <a:cs typeface="ＭＳ Ｐゴシック" pitchFamily="1" charset="-128"/>
              </a:rPr>
              <a:t>the number of climate base stations, followed by </a:t>
            </a:r>
          </a:p>
          <a:p>
            <a:pPr>
              <a:defRPr/>
            </a:pPr>
            <a:r>
              <a:rPr lang="en-US" dirty="0">
                <a:latin typeface="+mn-lt"/>
                <a:ea typeface="ＭＳ Ｐゴシック" pitchFamily="1" charset="-128"/>
                <a:cs typeface="ＭＳ Ｐゴシック" pitchFamily="1" charset="-128"/>
              </a:rPr>
              <a:t>the location (path) and name of the default file or</a:t>
            </a:r>
          </a:p>
          <a:p>
            <a:pPr>
              <a:defRPr/>
            </a:pPr>
            <a:r>
              <a:rPr lang="en-US" dirty="0">
                <a:latin typeface="+mn-lt"/>
                <a:ea typeface="ＭＳ Ｐゴシック" pitchFamily="1" charset="-128"/>
                <a:cs typeface="ＭＳ Ｐゴシック" pitchFamily="1" charset="-128"/>
              </a:rPr>
              <a:t>base station file.      </a:t>
            </a:r>
          </a:p>
        </p:txBody>
      </p:sp>
      <p:sp>
        <p:nvSpPr>
          <p:cNvPr id="57348" name="Rectangle 9">
            <a:extLst>
              <a:ext uri="{FF2B5EF4-FFF2-40B4-BE49-F238E27FC236}">
                <a16:creationId xmlns:a16="http://schemas.microsoft.com/office/drawing/2014/main" id="{D7229801-E7D1-B14B-AB92-52E05A16F559}"/>
              </a:ext>
            </a:extLst>
          </p:cNvPr>
          <p:cNvSpPr>
            <a:spLocks noChangeArrowheads="1"/>
          </p:cNvSpPr>
          <p:nvPr/>
        </p:nvSpPr>
        <p:spPr bwMode="auto">
          <a:xfrm>
            <a:off x="6175375" y="2805113"/>
            <a:ext cx="2827338" cy="3970337"/>
          </a:xfrm>
          <a:prstGeom prst="rect">
            <a:avLst/>
          </a:prstGeom>
          <a:solidFill>
            <a:srgbClr val="FFFFFF"/>
          </a:solidFill>
          <a:ln w="9525">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1</a:t>
            </a:r>
          </a:p>
          <a:p>
            <a:pPr eaLnBrk="1" hangingPunct="1"/>
            <a:r>
              <a:rPr lang="en-US" altLang="en-US" sz="1400"/>
              <a:t>../defs/basin.def</a:t>
            </a:r>
          </a:p>
          <a:p>
            <a:pPr eaLnBrk="1" hangingPunct="1"/>
            <a:r>
              <a:rPr lang="en-US" altLang="en-US" sz="1400"/>
              <a:t>1</a:t>
            </a:r>
          </a:p>
          <a:p>
            <a:pPr eaLnBrk="1" hangingPunct="1"/>
            <a:r>
              <a:rPr lang="en-US" altLang="en-US" sz="1400"/>
              <a:t>../defs/hill.def</a:t>
            </a:r>
          </a:p>
          <a:p>
            <a:pPr eaLnBrk="1" hangingPunct="1"/>
            <a:r>
              <a:rPr lang="en-US" altLang="en-US" sz="1400"/>
              <a:t>1</a:t>
            </a:r>
          </a:p>
          <a:p>
            <a:pPr eaLnBrk="1" hangingPunct="1"/>
            <a:r>
              <a:rPr lang="en-US" altLang="en-US" sz="1400"/>
              <a:t>../defs/zone.def</a:t>
            </a:r>
          </a:p>
          <a:p>
            <a:pPr eaLnBrk="1" hangingPunct="1"/>
            <a:r>
              <a:rPr lang="en-US" altLang="en-US" sz="1400"/>
              <a:t>2</a:t>
            </a:r>
          </a:p>
          <a:p>
            <a:pPr eaLnBrk="1" hangingPunct="1"/>
            <a:r>
              <a:rPr lang="en-US" altLang="en-US" sz="1400"/>
              <a:t>../defs/soil_sandyloam.def</a:t>
            </a:r>
          </a:p>
          <a:p>
            <a:pPr eaLnBrk="1" hangingPunct="1"/>
            <a:r>
              <a:rPr lang="en-US" altLang="en-US" sz="1400"/>
              <a:t>../defs/soil_gravellyloam.def</a:t>
            </a:r>
          </a:p>
          <a:p>
            <a:pPr eaLnBrk="1" hangingPunct="1"/>
            <a:r>
              <a:rPr lang="en-US" altLang="en-US" sz="1400"/>
              <a:t>1</a:t>
            </a:r>
          </a:p>
          <a:p>
            <a:pPr eaLnBrk="1" hangingPunct="1"/>
            <a:r>
              <a:rPr lang="en-US" altLang="en-US" sz="1400"/>
              <a:t>../defs/lu_undev.def</a:t>
            </a:r>
          </a:p>
          <a:p>
            <a:pPr eaLnBrk="1" hangingPunct="1"/>
            <a:r>
              <a:rPr lang="en-US" altLang="en-US" sz="1400"/>
              <a:t>3</a:t>
            </a:r>
          </a:p>
          <a:p>
            <a:pPr eaLnBrk="1" hangingPunct="1"/>
            <a:r>
              <a:rPr lang="en-US" altLang="en-US" sz="1400"/>
              <a:t>../defs/veg_douglasfir.def</a:t>
            </a:r>
          </a:p>
          <a:p>
            <a:pPr eaLnBrk="1" hangingPunct="1"/>
            <a:r>
              <a:rPr lang="en-US" altLang="en-US" sz="1400"/>
              <a:t>../defs/veg_westhemlock.def</a:t>
            </a:r>
          </a:p>
          <a:p>
            <a:pPr eaLnBrk="1" hangingPunct="1"/>
            <a:r>
              <a:rPr lang="en-US" altLang="en-US" sz="1400"/>
              <a:t>../defs/veg_silverfir.def</a:t>
            </a:r>
          </a:p>
          <a:p>
            <a:pPr eaLnBrk="1" hangingPunct="1"/>
            <a:r>
              <a:rPr lang="en-US" altLang="en-US" sz="1400"/>
              <a:t>2</a:t>
            </a:r>
          </a:p>
          <a:p>
            <a:pPr eaLnBrk="1" hangingPunct="1"/>
            <a:r>
              <a:rPr lang="en-US" altLang="en-US" sz="1400"/>
              <a:t>../clim/cs2met_base</a:t>
            </a:r>
          </a:p>
          <a:p>
            <a:pPr eaLnBrk="1" hangingPunct="1"/>
            <a:r>
              <a:rPr lang="en-US" altLang="en-US" sz="1400"/>
              <a:t>../clim/vanmet_base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10">
            <a:extLst>
              <a:ext uri="{FF2B5EF4-FFF2-40B4-BE49-F238E27FC236}">
                <a16:creationId xmlns:a16="http://schemas.microsoft.com/office/drawing/2014/main" id="{89292853-0CD1-2441-A198-DC5372FCEA20}"/>
              </a:ext>
            </a:extLst>
          </p:cNvPr>
          <p:cNvGrpSpPr>
            <a:grpSpLocks/>
          </p:cNvGrpSpPr>
          <p:nvPr/>
        </p:nvGrpSpPr>
        <p:grpSpPr bwMode="auto">
          <a:xfrm>
            <a:off x="0" y="0"/>
            <a:ext cx="9144000" cy="6858000"/>
            <a:chOff x="0" y="0"/>
            <a:chExt cx="9144000" cy="6858000"/>
          </a:xfrm>
        </p:grpSpPr>
        <p:sp>
          <p:nvSpPr>
            <p:cNvPr id="5" name="Rectangle 1">
              <a:extLst>
                <a:ext uri="{FF2B5EF4-FFF2-40B4-BE49-F238E27FC236}">
                  <a16:creationId xmlns:a16="http://schemas.microsoft.com/office/drawing/2014/main" id="{FFE7EA73-6DAD-594A-9817-D1D83F66561E}"/>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6" name="Rectangle 2">
              <a:extLst>
                <a:ext uri="{FF2B5EF4-FFF2-40B4-BE49-F238E27FC236}">
                  <a16:creationId xmlns:a16="http://schemas.microsoft.com/office/drawing/2014/main" id="{704516A8-FF15-2D4E-9BA1-B833D671D984}"/>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58375" name="Group 3">
              <a:extLst>
                <a:ext uri="{FF2B5EF4-FFF2-40B4-BE49-F238E27FC236}">
                  <a16:creationId xmlns:a16="http://schemas.microsoft.com/office/drawing/2014/main" id="{F71EB361-5566-D84E-8919-95C0C401F795}"/>
                </a:ext>
              </a:extLst>
            </p:cNvPr>
            <p:cNvGrpSpPr>
              <a:grpSpLocks/>
            </p:cNvGrpSpPr>
            <p:nvPr/>
          </p:nvGrpSpPr>
          <p:grpSpPr bwMode="auto">
            <a:xfrm>
              <a:off x="121422" y="79488"/>
              <a:ext cx="867542" cy="873071"/>
              <a:chOff x="48" y="0"/>
              <a:chExt cx="748" cy="752"/>
            </a:xfrm>
          </p:grpSpPr>
          <p:pic>
            <p:nvPicPr>
              <p:cNvPr id="58376" name="Picture 4">
                <a:extLst>
                  <a:ext uri="{FF2B5EF4-FFF2-40B4-BE49-F238E27FC236}">
                    <a16:creationId xmlns:a16="http://schemas.microsoft.com/office/drawing/2014/main" id="{1991CBC8-538E-C041-B8F2-68ECDB231A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7" name="AutoShape 5">
                <a:extLst>
                  <a:ext uri="{FF2B5EF4-FFF2-40B4-BE49-F238E27FC236}">
                    <a16:creationId xmlns:a16="http://schemas.microsoft.com/office/drawing/2014/main" id="{895216BC-83A0-4E44-AB8A-1F96E07B8A68}"/>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58371" name="Rectangle 3">
            <a:extLst>
              <a:ext uri="{FF2B5EF4-FFF2-40B4-BE49-F238E27FC236}">
                <a16:creationId xmlns:a16="http://schemas.microsoft.com/office/drawing/2014/main" id="{DECFC80B-E6C2-0941-BEF7-92A348468214}"/>
              </a:ext>
            </a:extLst>
          </p:cNvPr>
          <p:cNvSpPr>
            <a:spLocks noGrp="1" noChangeArrowheads="1"/>
          </p:cNvSpPr>
          <p:nvPr>
            <p:ph type="body" idx="1"/>
          </p:nvPr>
        </p:nvSpPr>
        <p:spPr>
          <a:xfrm>
            <a:off x="120650" y="1357313"/>
            <a:ext cx="8845550" cy="4768850"/>
          </a:xfrm>
        </p:spPr>
        <p:txBody>
          <a:bodyPr/>
          <a:lstStyle/>
          <a:p>
            <a:pPr eaLnBrk="1" hangingPunct="1">
              <a:buFont typeface="Wingdings" pitchFamily="2" charset="2"/>
              <a:buChar char="§"/>
            </a:pPr>
            <a:r>
              <a:rPr lang="en-US" altLang="en-US" sz="2600" dirty="0">
                <a:ea typeface="ＭＳ Ｐゴシック" panose="020B0600070205080204" pitchFamily="34" charset="-128"/>
              </a:rPr>
              <a:t>Defines linkages between spatial units</a:t>
            </a:r>
          </a:p>
          <a:p>
            <a:pPr eaLnBrk="1" hangingPunct="1">
              <a:buFont typeface="Wingdings" pitchFamily="2" charset="2"/>
              <a:buChar char="§"/>
            </a:pPr>
            <a:r>
              <a:rPr lang="en-US" altLang="en-US" sz="2600" dirty="0">
                <a:ea typeface="ＭＳ Ｐゴシック" panose="020B0600070205080204" pitchFamily="34" charset="-128"/>
              </a:rPr>
              <a:t>Denotes upslope and downslope neighbors for each patch</a:t>
            </a:r>
          </a:p>
          <a:p>
            <a:pPr eaLnBrk="1" hangingPunct="1">
              <a:buFont typeface="Wingdings" pitchFamily="2" charset="2"/>
              <a:buChar char="§"/>
            </a:pPr>
            <a:r>
              <a:rPr lang="en-US" altLang="en-US" sz="2600" dirty="0">
                <a:ea typeface="ＭＳ Ｐゴシック" panose="020B0600070205080204" pitchFamily="34" charset="-128"/>
              </a:rPr>
              <a:t>Supports multiple </a:t>
            </a:r>
            <a:r>
              <a:rPr lang="en-US" altLang="en-US" sz="2600" dirty="0" err="1">
                <a:ea typeface="ＭＳ Ｐゴシック" panose="020B0600070205080204" pitchFamily="34" charset="-128"/>
              </a:rPr>
              <a:t>flowpath</a:t>
            </a:r>
            <a:r>
              <a:rPr lang="en-US" altLang="en-US" sz="2600" dirty="0">
                <a:ea typeface="ＭＳ Ｐゴシック" panose="020B0600070205080204" pitchFamily="34" charset="-128"/>
              </a:rPr>
              <a:t> routing</a:t>
            </a:r>
          </a:p>
          <a:p>
            <a:pPr eaLnBrk="1" hangingPunct="1">
              <a:buFont typeface="Wingdings" pitchFamily="2" charset="2"/>
              <a:buChar char="§"/>
            </a:pPr>
            <a:r>
              <a:rPr lang="en-US" altLang="en-US" sz="2600" dirty="0">
                <a:ea typeface="ＭＳ Ｐゴシック" panose="020B0600070205080204" pitchFamily="34" charset="-128"/>
              </a:rPr>
              <a:t>Includes partitioning of flow to downslope neighbors</a:t>
            </a:r>
          </a:p>
          <a:p>
            <a:pPr eaLnBrk="1" hangingPunct="1">
              <a:buFont typeface="Wingdings" pitchFamily="2" charset="2"/>
              <a:buChar char="§"/>
            </a:pPr>
            <a:r>
              <a:rPr lang="en-US" altLang="en-US" sz="2600" dirty="0">
                <a:ea typeface="ＭＳ Ｐゴシック" panose="020B0600070205080204" pitchFamily="34" charset="-128"/>
              </a:rPr>
              <a:t>Differentiates between patches which contain streams and upslope patches</a:t>
            </a:r>
          </a:p>
          <a:p>
            <a:pPr eaLnBrk="1" hangingPunct="1">
              <a:buFont typeface="Wingdings" pitchFamily="2" charset="2"/>
              <a:buChar char="§"/>
            </a:pPr>
            <a:r>
              <a:rPr lang="en-US" altLang="en-US" sz="2600" dirty="0">
                <a:ea typeface="ＭＳ Ｐゴシック" panose="020B0600070205080204" pitchFamily="34" charset="-128"/>
              </a:rPr>
              <a:t>Defines flow network topology</a:t>
            </a:r>
          </a:p>
          <a:p>
            <a:pPr eaLnBrk="1" hangingPunct="1">
              <a:buFont typeface="Wingdings" pitchFamily="2" charset="2"/>
              <a:buChar char="§"/>
            </a:pPr>
            <a:r>
              <a:rPr lang="en-US" altLang="en-US" sz="2600" dirty="0">
                <a:ea typeface="ＭＳ Ｐゴシック" panose="020B0600070205080204" pitchFamily="34" charset="-128"/>
              </a:rPr>
              <a:t>Created from R program: </a:t>
            </a:r>
            <a:r>
              <a:rPr lang="en-US" altLang="en-US" sz="2600" dirty="0" err="1">
                <a:ea typeface="ＭＳ Ｐゴシック" panose="020B0600070205080204" pitchFamily="34" charset="-128"/>
              </a:rPr>
              <a:t>RHESSysPreprocessing</a:t>
            </a:r>
            <a:endParaRPr lang="en-US" altLang="en-US" sz="2600" dirty="0">
              <a:ea typeface="ＭＳ Ｐゴシック" panose="020B0600070205080204" pitchFamily="34" charset="-128"/>
            </a:endParaRPr>
          </a:p>
        </p:txBody>
      </p:sp>
      <p:sp>
        <p:nvSpPr>
          <p:cNvPr id="58372" name="Title 8">
            <a:extLst>
              <a:ext uri="{FF2B5EF4-FFF2-40B4-BE49-F238E27FC236}">
                <a16:creationId xmlns:a16="http://schemas.microsoft.com/office/drawing/2014/main" id="{59C1A020-F012-2643-89C0-F0FC9AB0807B}"/>
              </a:ext>
            </a:extLst>
          </p:cNvPr>
          <p:cNvSpPr txBox="1">
            <a:spLocks/>
          </p:cNvSpPr>
          <p:nvPr/>
        </p:nvSpPr>
        <p:spPr bwMode="auto">
          <a:xfrm>
            <a:off x="914400" y="0"/>
            <a:ext cx="7696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latin typeface="Calibri" panose="020F0502020204030204" pitchFamily="34" charset="0"/>
                <a:cs typeface="Arial" panose="020B0604020202020204" pitchFamily="34" charset="0"/>
              </a:rPr>
              <a:t>Flowtable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oup 12">
            <a:extLst>
              <a:ext uri="{FF2B5EF4-FFF2-40B4-BE49-F238E27FC236}">
                <a16:creationId xmlns:a16="http://schemas.microsoft.com/office/drawing/2014/main" id="{BFD0F5B9-7B36-C845-ADD8-BA819C68AC49}"/>
              </a:ext>
            </a:extLst>
          </p:cNvPr>
          <p:cNvGrpSpPr>
            <a:grpSpLocks/>
          </p:cNvGrpSpPr>
          <p:nvPr/>
        </p:nvGrpSpPr>
        <p:grpSpPr bwMode="auto">
          <a:xfrm>
            <a:off x="0" y="0"/>
            <a:ext cx="9144000" cy="6858000"/>
            <a:chOff x="0" y="0"/>
            <a:chExt cx="9144000" cy="6858000"/>
          </a:xfrm>
        </p:grpSpPr>
        <p:sp>
          <p:nvSpPr>
            <p:cNvPr id="7" name="Rectangle 6">
              <a:extLst>
                <a:ext uri="{FF2B5EF4-FFF2-40B4-BE49-F238E27FC236}">
                  <a16:creationId xmlns:a16="http://schemas.microsoft.com/office/drawing/2014/main" id="{A4292D3D-1E90-E54B-A161-1B3D12988FEA}"/>
                </a:ext>
              </a:extLst>
            </p:cNvPr>
            <p:cNvSpPr>
              <a:spLocks/>
            </p:cNvSpPr>
            <p:nvPr/>
          </p:nvSpPr>
          <p:spPr bwMode="auto">
            <a:xfrm>
              <a:off x="1022350" y="0"/>
              <a:ext cx="8121650" cy="6858000"/>
            </a:xfrm>
            <a:prstGeom prst="rect">
              <a:avLst/>
            </a:prstGeom>
            <a:solidFill>
              <a:schemeClr val="accent5">
                <a:lumMod val="20000"/>
                <a:lumOff val="80000"/>
              </a:schemeClr>
            </a:solidFill>
            <a:ln w="47625">
              <a:solidFill>
                <a:schemeClr val="bg1"/>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8" name="Rectangle 7">
              <a:extLst>
                <a:ext uri="{FF2B5EF4-FFF2-40B4-BE49-F238E27FC236}">
                  <a16:creationId xmlns:a16="http://schemas.microsoft.com/office/drawing/2014/main" id="{B2A42C87-952C-754E-B55E-82F019FC5DA4}"/>
                </a:ext>
              </a:extLst>
            </p:cNvPr>
            <p:cNvSpPr>
              <a:spLocks/>
            </p:cNvSpPr>
            <p:nvPr/>
          </p:nvSpPr>
          <p:spPr bwMode="auto">
            <a:xfrm>
              <a:off x="0" y="0"/>
              <a:ext cx="1022350" cy="685800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62473" name="Group 8">
              <a:extLst>
                <a:ext uri="{FF2B5EF4-FFF2-40B4-BE49-F238E27FC236}">
                  <a16:creationId xmlns:a16="http://schemas.microsoft.com/office/drawing/2014/main" id="{20D6B49C-C448-E942-B8C5-935445123747}"/>
                </a:ext>
              </a:extLst>
            </p:cNvPr>
            <p:cNvGrpSpPr>
              <a:grpSpLocks/>
            </p:cNvGrpSpPr>
            <p:nvPr/>
          </p:nvGrpSpPr>
          <p:grpSpPr bwMode="auto">
            <a:xfrm>
              <a:off x="73502" y="79495"/>
              <a:ext cx="867542" cy="873153"/>
              <a:chOff x="48" y="0"/>
              <a:chExt cx="748" cy="752"/>
            </a:xfrm>
          </p:grpSpPr>
          <p:pic>
            <p:nvPicPr>
              <p:cNvPr id="62475" name="Picture 10">
                <a:extLst>
                  <a:ext uri="{FF2B5EF4-FFF2-40B4-BE49-F238E27FC236}">
                    <a16:creationId xmlns:a16="http://schemas.microsoft.com/office/drawing/2014/main" id="{5242907C-B46F-F048-AD0F-5D938EF8322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6" name="AutoShape 5">
                <a:extLst>
                  <a:ext uri="{FF2B5EF4-FFF2-40B4-BE49-F238E27FC236}">
                    <a16:creationId xmlns:a16="http://schemas.microsoft.com/office/drawing/2014/main" id="{42184173-06E3-C64C-92B2-E1DA9FA4D453}"/>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pic>
          <p:nvPicPr>
            <p:cNvPr id="62474" name="Picture 9">
              <a:extLst>
                <a:ext uri="{FF2B5EF4-FFF2-40B4-BE49-F238E27FC236}">
                  <a16:creationId xmlns:a16="http://schemas.microsoft.com/office/drawing/2014/main" id="{C7DC2892-7EF1-B445-8085-C69E62E247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0" y="3953946"/>
              <a:ext cx="919487" cy="2821781"/>
            </a:xfrm>
            <a:prstGeom prst="rect">
              <a:avLst/>
            </a:prstGeom>
            <a:noFill/>
            <a:ln>
              <a:noFill/>
            </a:ln>
            <a:extLst>
              <a:ext uri="{909E8E84-426E-40DD-AFC4-6F175D3DCCD1}">
                <a14:hiddenFill xmlns:a14="http://schemas.microsoft.com/office/drawing/2010/main">
                  <a:solidFill>
                    <a:srgbClr val="FFFFFF">
                      <a:alpha val="69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467" name="Rectangle 2">
            <a:extLst>
              <a:ext uri="{FF2B5EF4-FFF2-40B4-BE49-F238E27FC236}">
                <a16:creationId xmlns:a16="http://schemas.microsoft.com/office/drawing/2014/main" id="{CFD7F642-73FB-674B-9E6E-1ED308B6B13A}"/>
              </a:ext>
            </a:extLst>
          </p:cNvPr>
          <p:cNvSpPr>
            <a:spLocks noGrp="1" noChangeArrowheads="1"/>
          </p:cNvSpPr>
          <p:nvPr>
            <p:ph type="title"/>
          </p:nvPr>
        </p:nvSpPr>
        <p:spPr>
          <a:xfrm>
            <a:off x="685800" y="0"/>
            <a:ext cx="7772400" cy="762000"/>
          </a:xfrm>
        </p:spPr>
        <p:txBody>
          <a:bodyPr/>
          <a:lstStyle/>
          <a:p>
            <a:pPr eaLnBrk="1" hangingPunct="1"/>
            <a:r>
              <a:rPr lang="en-US" altLang="en-US">
                <a:solidFill>
                  <a:srgbClr val="000090"/>
                </a:solidFill>
                <a:ea typeface="ＭＳ Ｐゴシック" panose="020B0600070205080204" pitchFamily="34" charset="-128"/>
              </a:rPr>
              <a:t>RHESSys Routing</a:t>
            </a:r>
          </a:p>
        </p:txBody>
      </p:sp>
      <p:pic>
        <p:nvPicPr>
          <p:cNvPr id="62468" name="Picture 3" descr="basinhill">
            <a:extLst>
              <a:ext uri="{FF2B5EF4-FFF2-40B4-BE49-F238E27FC236}">
                <a16:creationId xmlns:a16="http://schemas.microsoft.com/office/drawing/2014/main" id="{374DA363-1A47-7746-9F87-010443880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8961"/>
          <a:stretch>
            <a:fillRect/>
          </a:stretch>
        </p:blipFill>
        <p:spPr bwMode="auto">
          <a:xfrm>
            <a:off x="1282700" y="990600"/>
            <a:ext cx="2438400" cy="55657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2469" name="Text Box 8">
            <a:extLst>
              <a:ext uri="{FF2B5EF4-FFF2-40B4-BE49-F238E27FC236}">
                <a16:creationId xmlns:a16="http://schemas.microsoft.com/office/drawing/2014/main" id="{65455AA7-69BC-1444-88DC-80D12A4F86C2}"/>
              </a:ext>
            </a:extLst>
          </p:cNvPr>
          <p:cNvSpPr txBox="1">
            <a:spLocks noChangeArrowheads="1"/>
          </p:cNvSpPr>
          <p:nvPr/>
        </p:nvSpPr>
        <p:spPr bwMode="auto">
          <a:xfrm>
            <a:off x="4254500" y="1371600"/>
            <a:ext cx="36909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u="sng"/>
              <a:t>Basin</a:t>
            </a:r>
          </a:p>
          <a:p>
            <a:pPr eaLnBrk="1" hangingPunct="1"/>
            <a:r>
              <a:rPr lang="en-US" altLang="en-US" sz="2800"/>
              <a:t>Stream Flow Routing</a:t>
            </a:r>
          </a:p>
        </p:txBody>
      </p:sp>
      <p:sp>
        <p:nvSpPr>
          <p:cNvPr id="62470" name="Text Box 9">
            <a:extLst>
              <a:ext uri="{FF2B5EF4-FFF2-40B4-BE49-F238E27FC236}">
                <a16:creationId xmlns:a16="http://schemas.microsoft.com/office/drawing/2014/main" id="{E8D72105-FC6A-D542-B9AD-AD571E97A096}"/>
              </a:ext>
            </a:extLst>
          </p:cNvPr>
          <p:cNvSpPr txBox="1">
            <a:spLocks noChangeArrowheads="1"/>
          </p:cNvSpPr>
          <p:nvPr/>
        </p:nvSpPr>
        <p:spPr bwMode="auto">
          <a:xfrm>
            <a:off x="4254500" y="4267200"/>
            <a:ext cx="461327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u="sng"/>
              <a:t>Hillslope</a:t>
            </a:r>
          </a:p>
          <a:p>
            <a:pPr eaLnBrk="1" hangingPunct="1"/>
            <a:r>
              <a:rPr lang="en-US" altLang="en-US" sz="2800"/>
              <a:t>Patch Routing</a:t>
            </a:r>
          </a:p>
          <a:p>
            <a:pPr eaLnBrk="1" hangingPunct="1"/>
            <a:r>
              <a:rPr lang="en-US" altLang="en-US" sz="2800"/>
              <a:t>(within hillslope routing of overland and saturated subsurface throughflow)</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10">
            <a:extLst>
              <a:ext uri="{FF2B5EF4-FFF2-40B4-BE49-F238E27FC236}">
                <a16:creationId xmlns:a16="http://schemas.microsoft.com/office/drawing/2014/main" id="{4FC95249-7726-0444-B62A-20CECF066894}"/>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97C75E87-D381-A142-BDFE-4B7E3F00AAE5}"/>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5" name="Rectangle 2">
              <a:extLst>
                <a:ext uri="{FF2B5EF4-FFF2-40B4-BE49-F238E27FC236}">
                  <a16:creationId xmlns:a16="http://schemas.microsoft.com/office/drawing/2014/main" id="{6FBB976F-CA39-6341-A73D-15D12D52D2E7}"/>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64520" name="Group 3">
              <a:extLst>
                <a:ext uri="{FF2B5EF4-FFF2-40B4-BE49-F238E27FC236}">
                  <a16:creationId xmlns:a16="http://schemas.microsoft.com/office/drawing/2014/main" id="{9836A76F-795E-7E45-9934-ED5B73A95AA9}"/>
                </a:ext>
              </a:extLst>
            </p:cNvPr>
            <p:cNvGrpSpPr>
              <a:grpSpLocks/>
            </p:cNvGrpSpPr>
            <p:nvPr/>
          </p:nvGrpSpPr>
          <p:grpSpPr bwMode="auto">
            <a:xfrm>
              <a:off x="121422" y="79488"/>
              <a:ext cx="867542" cy="873071"/>
              <a:chOff x="48" y="0"/>
              <a:chExt cx="748" cy="752"/>
            </a:xfrm>
          </p:grpSpPr>
          <p:pic>
            <p:nvPicPr>
              <p:cNvPr id="64521" name="Picture 4">
                <a:extLst>
                  <a:ext uri="{FF2B5EF4-FFF2-40B4-BE49-F238E27FC236}">
                    <a16:creationId xmlns:a16="http://schemas.microsoft.com/office/drawing/2014/main" id="{C5D780EF-B9BB-774E-B524-3B6B6ADA5BA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2" name="AutoShape 5">
                <a:extLst>
                  <a:ext uri="{FF2B5EF4-FFF2-40B4-BE49-F238E27FC236}">
                    <a16:creationId xmlns:a16="http://schemas.microsoft.com/office/drawing/2014/main" id="{9E56170C-B850-0F43-9A6F-5B120C96678C}"/>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pic>
        <p:nvPicPr>
          <p:cNvPr id="64515" name="Picture 4" descr="flowtableformat.tiff">
            <a:extLst>
              <a:ext uri="{FF2B5EF4-FFF2-40B4-BE49-F238E27FC236}">
                <a16:creationId xmlns:a16="http://schemas.microsoft.com/office/drawing/2014/main" id="{0CFFC76A-3FF6-1D4E-B011-F9483AC5BB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147763"/>
            <a:ext cx="87884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itle 8">
            <a:extLst>
              <a:ext uri="{FF2B5EF4-FFF2-40B4-BE49-F238E27FC236}">
                <a16:creationId xmlns:a16="http://schemas.microsoft.com/office/drawing/2014/main" id="{448FF71F-7A39-4249-8714-E055117544DC}"/>
              </a:ext>
            </a:extLst>
          </p:cNvPr>
          <p:cNvSpPr txBox="1">
            <a:spLocks/>
          </p:cNvSpPr>
          <p:nvPr/>
        </p:nvSpPr>
        <p:spPr bwMode="auto">
          <a:xfrm>
            <a:off x="914400" y="0"/>
            <a:ext cx="778033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solidFill>
                  <a:srgbClr val="003D00"/>
                </a:solidFill>
                <a:latin typeface="Calibri" panose="020F0502020204030204" pitchFamily="34" charset="0"/>
                <a:cs typeface="Arial" panose="020B0604020202020204" pitchFamily="34" charset="0"/>
              </a:rPr>
              <a:t>Flow table format</a:t>
            </a:r>
          </a:p>
        </p:txBody>
      </p:sp>
      <p:sp>
        <p:nvSpPr>
          <p:cNvPr id="64517" name="Rectangle 10">
            <a:extLst>
              <a:ext uri="{FF2B5EF4-FFF2-40B4-BE49-F238E27FC236}">
                <a16:creationId xmlns:a16="http://schemas.microsoft.com/office/drawing/2014/main" id="{8FDEFADD-104A-7F40-BFB7-6B37F8053843}"/>
              </a:ext>
            </a:extLst>
          </p:cNvPr>
          <p:cNvSpPr>
            <a:spLocks noChangeArrowheads="1"/>
          </p:cNvSpPr>
          <p:nvPr/>
        </p:nvSpPr>
        <p:spPr bwMode="auto">
          <a:xfrm>
            <a:off x="1506538" y="5365750"/>
            <a:ext cx="6319837" cy="1385888"/>
          </a:xfrm>
          <a:prstGeom prst="rect">
            <a:avLst/>
          </a:prstGeom>
          <a:solidFill>
            <a:srgbClr val="FFFFFF"/>
          </a:solidFill>
          <a:ln w="9525">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 5789</a:t>
            </a:r>
          </a:p>
          <a:p>
            <a:pPr eaLnBrk="1" hangingPunct="1"/>
            <a:r>
              <a:rPr lang="en-US" altLang="en-US" sz="1400"/>
              <a:t>   8845   8845     89  255.0  368.0 1615.0   1.000000 1    0 217.198914    4</a:t>
            </a:r>
          </a:p>
          <a:p>
            <a:pPr eaLnBrk="1" hangingPunct="1"/>
            <a:r>
              <a:rPr lang="en-US" altLang="en-US" sz="1400"/>
              <a:t>            8703   8703     85 0.33458975</a:t>
            </a:r>
          </a:p>
          <a:p>
            <a:pPr eaLnBrk="1" hangingPunct="1"/>
            <a:r>
              <a:rPr lang="en-US" altLang="en-US" sz="1400"/>
              <a:t>            8705   8705     89 0.19382583</a:t>
            </a:r>
          </a:p>
          <a:p>
            <a:pPr eaLnBrk="1" hangingPunct="1"/>
            <a:r>
              <a:rPr lang="en-US" altLang="en-US" sz="1400"/>
              <a:t>            8844   8844    100 0.27912131</a:t>
            </a:r>
          </a:p>
          <a:p>
            <a:pPr eaLnBrk="1" hangingPunct="1"/>
            <a:r>
              <a:rPr lang="en-US" altLang="en-US" sz="1400"/>
              <a:t>            8846   8846     89 0.19246311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10">
            <a:extLst>
              <a:ext uri="{FF2B5EF4-FFF2-40B4-BE49-F238E27FC236}">
                <a16:creationId xmlns:a16="http://schemas.microsoft.com/office/drawing/2014/main" id="{9E8EB721-CC90-2B44-845B-88CCAFAA4F23}"/>
              </a:ext>
            </a:extLst>
          </p:cNvPr>
          <p:cNvGrpSpPr>
            <a:grpSpLocks/>
          </p:cNvGrpSpPr>
          <p:nvPr/>
        </p:nvGrpSpPr>
        <p:grpSpPr bwMode="auto">
          <a:xfrm>
            <a:off x="0" y="0"/>
            <a:ext cx="9144000" cy="6858000"/>
            <a:chOff x="0" y="0"/>
            <a:chExt cx="9144000" cy="6858000"/>
          </a:xfrm>
        </p:grpSpPr>
        <p:sp>
          <p:nvSpPr>
            <p:cNvPr id="5" name="Rectangle 1">
              <a:extLst>
                <a:ext uri="{FF2B5EF4-FFF2-40B4-BE49-F238E27FC236}">
                  <a16:creationId xmlns:a16="http://schemas.microsoft.com/office/drawing/2014/main" id="{DEFA3D8B-FB47-A147-9FB9-8F1F8CE34DEB}"/>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6" name="Rectangle 2">
              <a:extLst>
                <a:ext uri="{FF2B5EF4-FFF2-40B4-BE49-F238E27FC236}">
                  <a16:creationId xmlns:a16="http://schemas.microsoft.com/office/drawing/2014/main" id="{5A29B5C4-D177-F144-9AA0-F81645416FFF}"/>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65543" name="Group 3">
              <a:extLst>
                <a:ext uri="{FF2B5EF4-FFF2-40B4-BE49-F238E27FC236}">
                  <a16:creationId xmlns:a16="http://schemas.microsoft.com/office/drawing/2014/main" id="{CF591213-926D-D644-A2BA-8FFE85AD520A}"/>
                </a:ext>
              </a:extLst>
            </p:cNvPr>
            <p:cNvGrpSpPr>
              <a:grpSpLocks/>
            </p:cNvGrpSpPr>
            <p:nvPr/>
          </p:nvGrpSpPr>
          <p:grpSpPr bwMode="auto">
            <a:xfrm>
              <a:off x="121422" y="79488"/>
              <a:ext cx="867542" cy="873071"/>
              <a:chOff x="48" y="0"/>
              <a:chExt cx="748" cy="752"/>
            </a:xfrm>
          </p:grpSpPr>
          <p:pic>
            <p:nvPicPr>
              <p:cNvPr id="65544" name="Picture 4">
                <a:extLst>
                  <a:ext uri="{FF2B5EF4-FFF2-40B4-BE49-F238E27FC236}">
                    <a16:creationId xmlns:a16="http://schemas.microsoft.com/office/drawing/2014/main" id="{EF7180D4-634E-7045-9800-5BF16E33BD0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AutoShape 5">
                <a:extLst>
                  <a:ext uri="{FF2B5EF4-FFF2-40B4-BE49-F238E27FC236}">
                    <a16:creationId xmlns:a16="http://schemas.microsoft.com/office/drawing/2014/main" id="{E9AA0A07-A4FF-A849-BBD4-DFC0FD1FFCCB}"/>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65539" name="Title 8">
            <a:extLst>
              <a:ext uri="{FF2B5EF4-FFF2-40B4-BE49-F238E27FC236}">
                <a16:creationId xmlns:a16="http://schemas.microsoft.com/office/drawing/2014/main" id="{C9E6FDEF-4F32-3944-9853-09DE007C6B8F}"/>
              </a:ext>
            </a:extLst>
          </p:cNvPr>
          <p:cNvSpPr txBox="1">
            <a:spLocks/>
          </p:cNvSpPr>
          <p:nvPr/>
        </p:nvSpPr>
        <p:spPr bwMode="auto">
          <a:xfrm>
            <a:off x="914400" y="0"/>
            <a:ext cx="778033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dirty="0">
                <a:solidFill>
                  <a:srgbClr val="003D00"/>
                </a:solidFill>
                <a:latin typeface="Calibri" panose="020F0502020204030204" pitchFamily="34" charset="0"/>
                <a:cs typeface="Arial" panose="020B0604020202020204" pitchFamily="34" charset="0"/>
              </a:rPr>
              <a:t>TEC file (temporal event control file)</a:t>
            </a:r>
          </a:p>
        </p:txBody>
      </p:sp>
      <p:sp>
        <p:nvSpPr>
          <p:cNvPr id="65540" name="Rectangle 3">
            <a:extLst>
              <a:ext uri="{FF2B5EF4-FFF2-40B4-BE49-F238E27FC236}">
                <a16:creationId xmlns:a16="http://schemas.microsoft.com/office/drawing/2014/main" id="{68D13E21-3F93-A442-8687-A4D5D5A85C13}"/>
              </a:ext>
            </a:extLst>
          </p:cNvPr>
          <p:cNvSpPr>
            <a:spLocks noGrp="1" noChangeArrowheads="1"/>
          </p:cNvSpPr>
          <p:nvPr>
            <p:ph type="body" idx="1"/>
          </p:nvPr>
        </p:nvSpPr>
        <p:spPr>
          <a:xfrm>
            <a:off x="130175" y="1600200"/>
            <a:ext cx="9013825" cy="4525963"/>
          </a:xfrm>
        </p:spPr>
        <p:txBody>
          <a:bodyPr/>
          <a:lstStyle/>
          <a:p>
            <a:pPr eaLnBrk="1" hangingPunct="1">
              <a:lnSpc>
                <a:spcPct val="90000"/>
              </a:lnSpc>
            </a:pPr>
            <a:r>
              <a:rPr lang="en-US" altLang="en-US" sz="2800">
                <a:ea typeface="ＭＳ Ｐゴシック" panose="020B0600070205080204" pitchFamily="34" charset="-128"/>
              </a:rPr>
              <a:t>Temporal Events (occur dynamically while simulation is running)</a:t>
            </a:r>
          </a:p>
          <a:p>
            <a:pPr lvl="1" eaLnBrk="1" hangingPunct="1">
              <a:lnSpc>
                <a:spcPct val="90000"/>
              </a:lnSpc>
              <a:buFont typeface="Wingdings" pitchFamily="2" charset="2"/>
              <a:buChar char="§"/>
            </a:pPr>
            <a:r>
              <a:rPr lang="en-US" altLang="en-US" sz="2400">
                <a:ea typeface="ＭＳ Ｐゴシック" panose="020B0600070205080204" pitchFamily="34" charset="-128"/>
              </a:rPr>
              <a:t>Printing output</a:t>
            </a:r>
          </a:p>
          <a:p>
            <a:pPr lvl="1" eaLnBrk="1" hangingPunct="1">
              <a:lnSpc>
                <a:spcPct val="90000"/>
              </a:lnSpc>
              <a:buFont typeface="Wingdings" pitchFamily="2" charset="2"/>
              <a:buChar char="§"/>
            </a:pPr>
            <a:r>
              <a:rPr lang="en-US" altLang="en-US" sz="2400">
                <a:ea typeface="ＭＳ Ｐゴシック" panose="020B0600070205080204" pitchFamily="34" charset="-128"/>
              </a:rPr>
              <a:t>Redefinition of the worldfile - dynamics disturbances - changing state variables (e.g. reduction of carbon stores to simulate fire/logging/development) at a specific point in the simulations</a:t>
            </a:r>
          </a:p>
          <a:p>
            <a:pPr lvl="1" eaLnBrk="1" hangingPunct="1">
              <a:lnSpc>
                <a:spcPct val="90000"/>
              </a:lnSpc>
              <a:buFont typeface="Wingdings" pitchFamily="2" charset="2"/>
              <a:buChar char="§"/>
            </a:pPr>
            <a:r>
              <a:rPr lang="en-US" altLang="en-US" sz="2400">
                <a:ea typeface="ＭＳ Ｐゴシック" panose="020B0600070205080204" pitchFamily="34" charset="-128"/>
              </a:rPr>
              <a:t>Output current state (used to spin model up for use in subsequent simulations)</a:t>
            </a:r>
          </a:p>
          <a:p>
            <a:pPr lvl="1" eaLnBrk="1" hangingPunct="1">
              <a:lnSpc>
                <a:spcPct val="90000"/>
              </a:lnSpc>
              <a:buFont typeface="Wingdings" pitchFamily="2" charset="2"/>
              <a:buChar char="§"/>
            </a:pPr>
            <a:r>
              <a:rPr lang="en-US" altLang="en-US" sz="2400">
                <a:ea typeface="ＭＳ Ｐゴシック" panose="020B0600070205080204" pitchFamily="34" charset="-128"/>
              </a:rPr>
              <a:t>Redefine of the flowtable - changing drainage topology - use to simulate road, sewer network construction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12">
            <a:extLst>
              <a:ext uri="{FF2B5EF4-FFF2-40B4-BE49-F238E27FC236}">
                <a16:creationId xmlns:a16="http://schemas.microsoft.com/office/drawing/2014/main" id="{B9DB6A9E-E973-0142-9EF0-E402EE36564D}"/>
              </a:ext>
            </a:extLst>
          </p:cNvPr>
          <p:cNvGrpSpPr>
            <a:grpSpLocks/>
          </p:cNvGrpSpPr>
          <p:nvPr/>
        </p:nvGrpSpPr>
        <p:grpSpPr bwMode="auto">
          <a:xfrm>
            <a:off x="0" y="0"/>
            <a:ext cx="9144000" cy="6858000"/>
            <a:chOff x="0" y="0"/>
            <a:chExt cx="9144000" cy="6858000"/>
          </a:xfrm>
        </p:grpSpPr>
        <p:sp>
          <p:nvSpPr>
            <p:cNvPr id="4" name="Rectangle 3">
              <a:extLst>
                <a:ext uri="{FF2B5EF4-FFF2-40B4-BE49-F238E27FC236}">
                  <a16:creationId xmlns:a16="http://schemas.microsoft.com/office/drawing/2014/main" id="{6D156DB7-8B50-BE40-8E1D-BF17258B6A77}"/>
                </a:ext>
              </a:extLst>
            </p:cNvPr>
            <p:cNvSpPr>
              <a:spLocks/>
            </p:cNvSpPr>
            <p:nvPr/>
          </p:nvSpPr>
          <p:spPr bwMode="auto">
            <a:xfrm>
              <a:off x="1022350" y="0"/>
              <a:ext cx="8121650" cy="6858000"/>
            </a:xfrm>
            <a:prstGeom prst="rect">
              <a:avLst/>
            </a:prstGeom>
            <a:solidFill>
              <a:schemeClr val="accent5">
                <a:lumMod val="20000"/>
                <a:lumOff val="80000"/>
              </a:schemeClr>
            </a:solidFill>
            <a:ln w="47625">
              <a:solidFill>
                <a:schemeClr val="bg1"/>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5" name="Rectangle 4">
              <a:extLst>
                <a:ext uri="{FF2B5EF4-FFF2-40B4-BE49-F238E27FC236}">
                  <a16:creationId xmlns:a16="http://schemas.microsoft.com/office/drawing/2014/main" id="{63710524-DFA5-7B4A-9709-8ADF21EA2B80}"/>
                </a:ext>
              </a:extLst>
            </p:cNvPr>
            <p:cNvSpPr>
              <a:spLocks/>
            </p:cNvSpPr>
            <p:nvPr/>
          </p:nvSpPr>
          <p:spPr bwMode="auto">
            <a:xfrm>
              <a:off x="0" y="0"/>
              <a:ext cx="1022350" cy="685800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67591" name="Group 8">
              <a:extLst>
                <a:ext uri="{FF2B5EF4-FFF2-40B4-BE49-F238E27FC236}">
                  <a16:creationId xmlns:a16="http://schemas.microsoft.com/office/drawing/2014/main" id="{0A5405A7-221E-7D49-AF15-2F68F4AB1F18}"/>
                </a:ext>
              </a:extLst>
            </p:cNvPr>
            <p:cNvGrpSpPr>
              <a:grpSpLocks/>
            </p:cNvGrpSpPr>
            <p:nvPr/>
          </p:nvGrpSpPr>
          <p:grpSpPr bwMode="auto">
            <a:xfrm>
              <a:off x="73502" y="79495"/>
              <a:ext cx="867542" cy="873153"/>
              <a:chOff x="48" y="0"/>
              <a:chExt cx="748" cy="752"/>
            </a:xfrm>
          </p:grpSpPr>
          <p:pic>
            <p:nvPicPr>
              <p:cNvPr id="67593" name="Picture 7">
                <a:extLst>
                  <a:ext uri="{FF2B5EF4-FFF2-40B4-BE49-F238E27FC236}">
                    <a16:creationId xmlns:a16="http://schemas.microsoft.com/office/drawing/2014/main" id="{0E291628-ED6C-794D-9A76-8B5476F0FC7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4" name="AutoShape 5">
                <a:extLst>
                  <a:ext uri="{FF2B5EF4-FFF2-40B4-BE49-F238E27FC236}">
                    <a16:creationId xmlns:a16="http://schemas.microsoft.com/office/drawing/2014/main" id="{439AAE87-05F4-CA4E-BEA7-347DE76F2480}"/>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pic>
          <p:nvPicPr>
            <p:cNvPr id="67592" name="Picture 6">
              <a:extLst>
                <a:ext uri="{FF2B5EF4-FFF2-40B4-BE49-F238E27FC236}">
                  <a16:creationId xmlns:a16="http://schemas.microsoft.com/office/drawing/2014/main" id="{FFE43964-926D-9142-A000-8D8451CF53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 y="3953946"/>
              <a:ext cx="919487" cy="2821781"/>
            </a:xfrm>
            <a:prstGeom prst="rect">
              <a:avLst/>
            </a:prstGeom>
            <a:noFill/>
            <a:ln>
              <a:noFill/>
            </a:ln>
            <a:extLst>
              <a:ext uri="{909E8E84-426E-40DD-AFC4-6F175D3DCCD1}">
                <a14:hiddenFill xmlns:a14="http://schemas.microsoft.com/office/drawing/2010/main">
                  <a:solidFill>
                    <a:srgbClr val="FFFFFF">
                      <a:alpha val="69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682" name="Rectangle 3">
            <a:extLst>
              <a:ext uri="{FF2B5EF4-FFF2-40B4-BE49-F238E27FC236}">
                <a16:creationId xmlns:a16="http://schemas.microsoft.com/office/drawing/2014/main" id="{F36594AD-C26E-9F4C-83F5-AFAAA5D9FF05}"/>
              </a:ext>
            </a:extLst>
          </p:cNvPr>
          <p:cNvSpPr>
            <a:spLocks noChangeArrowheads="1"/>
          </p:cNvSpPr>
          <p:nvPr/>
        </p:nvSpPr>
        <p:spPr bwMode="auto">
          <a:xfrm>
            <a:off x="1192213" y="336550"/>
            <a:ext cx="7597775" cy="5324475"/>
          </a:xfrm>
          <a:prstGeom prst="rect">
            <a:avLst/>
          </a:prstGeom>
          <a:noFill/>
          <a:ln w="9525">
            <a:no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Calibri" panose="020F0502020204030204" pitchFamily="34" charset="0"/>
              </a:rPr>
              <a:t>Tecfile formatting:</a:t>
            </a:r>
          </a:p>
          <a:p>
            <a:pPr eaLnBrk="1" hangingPunct="1"/>
            <a:endParaRPr lang="en-US" altLang="en-US" sz="2000">
              <a:latin typeface="Calibri" panose="020F0502020204030204" pitchFamily="34" charset="0"/>
            </a:endParaRPr>
          </a:p>
          <a:p>
            <a:pPr eaLnBrk="1" hangingPunct="1"/>
            <a:r>
              <a:rPr lang="en-US" altLang="en-US" sz="2000">
                <a:latin typeface="Calibri" panose="020F0502020204030204" pitchFamily="34" charset="0"/>
              </a:rPr>
              <a:t>1. The TEC file is created in a text editor (such as VI)</a:t>
            </a:r>
          </a:p>
          <a:p>
            <a:pPr eaLnBrk="1" hangingPunct="1"/>
            <a:endParaRPr lang="en-US" altLang="en-US" sz="2000">
              <a:latin typeface="Calibri" panose="020F0502020204030204" pitchFamily="34" charset="0"/>
            </a:endParaRPr>
          </a:p>
          <a:p>
            <a:pPr eaLnBrk="1" hangingPunct="1"/>
            <a:r>
              <a:rPr lang="en-US" altLang="en-US" sz="2000">
                <a:latin typeface="Calibri" panose="020F0502020204030204" pitchFamily="34" charset="0"/>
              </a:rPr>
              <a:t>2. Events must be listed in order of execution</a:t>
            </a:r>
          </a:p>
          <a:p>
            <a:pPr eaLnBrk="1" hangingPunct="1"/>
            <a:endParaRPr lang="en-US" altLang="en-US" sz="2000">
              <a:latin typeface="Calibri" panose="020F0502020204030204" pitchFamily="34" charset="0"/>
            </a:endParaRPr>
          </a:p>
          <a:p>
            <a:pPr eaLnBrk="1" hangingPunct="1"/>
            <a:r>
              <a:rPr lang="en-US" altLang="en-US" sz="2000">
                <a:latin typeface="Calibri" panose="020F0502020204030204" pitchFamily="34" charset="0"/>
              </a:rPr>
              <a:t>3. Only one event per line is allowed, no blank lines are allowed</a:t>
            </a:r>
          </a:p>
          <a:p>
            <a:pPr eaLnBrk="1" hangingPunct="1"/>
            <a:endParaRPr lang="en-US" altLang="en-US" sz="2000">
              <a:latin typeface="Calibri" panose="020F0502020204030204" pitchFamily="34" charset="0"/>
            </a:endParaRPr>
          </a:p>
          <a:p>
            <a:pPr eaLnBrk="1" hangingPunct="1"/>
            <a:r>
              <a:rPr lang="en-US" altLang="en-US" sz="2000">
                <a:latin typeface="Calibri" panose="020F0502020204030204" pitchFamily="34" charset="0"/>
              </a:rPr>
              <a:t>4. The format for events in the TEC file is as follows:</a:t>
            </a:r>
          </a:p>
          <a:p>
            <a:pPr eaLnBrk="1" hangingPunct="1"/>
            <a:endParaRPr lang="en-US" altLang="en-US" sz="2000">
              <a:latin typeface="Calibri" panose="020F0502020204030204" pitchFamily="34" charset="0"/>
            </a:endParaRPr>
          </a:p>
          <a:p>
            <a:pPr eaLnBrk="1" hangingPunct="1"/>
            <a:r>
              <a:rPr lang="en-US" altLang="en-US" sz="2000">
                <a:latin typeface="Calibri" panose="020F0502020204030204" pitchFamily="34" charset="0"/>
              </a:rPr>
              <a:t>		Year Month Day Hour Printing_event</a:t>
            </a:r>
          </a:p>
          <a:p>
            <a:pPr eaLnBrk="1" hangingPunct="1"/>
            <a:endParaRPr lang="en-US" altLang="en-US" sz="2000">
              <a:latin typeface="Calibri" panose="020F0502020204030204" pitchFamily="34" charset="0"/>
            </a:endParaRPr>
          </a:p>
          <a:p>
            <a:pPr eaLnBrk="1" hangingPunct="1"/>
            <a:r>
              <a:rPr lang="en-US" altLang="en-US" sz="2000">
                <a:latin typeface="Calibri" panose="020F0502020204030204" pitchFamily="34" charset="0"/>
              </a:rPr>
              <a:t>   When executing several printing events that start on the same</a:t>
            </a:r>
          </a:p>
          <a:p>
            <a:pPr eaLnBrk="1" hangingPunct="1"/>
            <a:r>
              <a:rPr lang="en-US" altLang="en-US" sz="2000">
                <a:latin typeface="Calibri" panose="020F0502020204030204" pitchFamily="34" charset="0"/>
              </a:rPr>
              <a:t>   day, the events must be sequential.  Two events cannot be</a:t>
            </a:r>
          </a:p>
          <a:p>
            <a:pPr eaLnBrk="1" hangingPunct="1"/>
            <a:r>
              <a:rPr lang="en-US" altLang="en-US" sz="2000">
                <a:latin typeface="Calibri" panose="020F0502020204030204" pitchFamily="34" charset="0"/>
              </a:rPr>
              <a:t>   scheduled to happen at the same time.  Therefore, if you have</a:t>
            </a:r>
          </a:p>
          <a:p>
            <a:pPr eaLnBrk="1" hangingPunct="1"/>
            <a:r>
              <a:rPr lang="en-US" altLang="en-US" sz="2000">
                <a:latin typeface="Calibri" panose="020F0502020204030204" pitchFamily="34" charset="0"/>
              </a:rPr>
              <a:t>   two printing events scheduled on the same day, make the first</a:t>
            </a:r>
          </a:p>
          <a:p>
            <a:pPr eaLnBrk="1" hangingPunct="1"/>
            <a:r>
              <a:rPr lang="en-US" altLang="en-US" sz="2000">
                <a:latin typeface="Calibri" panose="020F0502020204030204" pitchFamily="34" charset="0"/>
              </a:rPr>
              <a:t>   printing event start on hour 1, the second on hour 2, etc...</a:t>
            </a:r>
          </a:p>
        </p:txBody>
      </p:sp>
      <p:sp>
        <p:nvSpPr>
          <p:cNvPr id="67588" name="Rectangle 9">
            <a:extLst>
              <a:ext uri="{FF2B5EF4-FFF2-40B4-BE49-F238E27FC236}">
                <a16:creationId xmlns:a16="http://schemas.microsoft.com/office/drawing/2014/main" id="{CDE7C3D5-C3F4-824E-BDF1-2A8F53EEECCA}"/>
              </a:ext>
            </a:extLst>
          </p:cNvPr>
          <p:cNvSpPr>
            <a:spLocks noChangeArrowheads="1"/>
          </p:cNvSpPr>
          <p:nvPr/>
        </p:nvSpPr>
        <p:spPr bwMode="auto">
          <a:xfrm>
            <a:off x="2698750" y="5802313"/>
            <a:ext cx="4021138" cy="738187"/>
          </a:xfrm>
          <a:prstGeom prst="rect">
            <a:avLst/>
          </a:prstGeom>
          <a:solidFill>
            <a:srgbClr val="FFFFFF"/>
          </a:solidFill>
          <a:ln w="9525">
            <a:solidFill>
              <a:srgbClr val="00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1987 10 1 1 print_daily_on</a:t>
            </a:r>
          </a:p>
          <a:p>
            <a:pPr eaLnBrk="1" hangingPunct="1"/>
            <a:r>
              <a:rPr lang="en-US" altLang="en-US" sz="1400"/>
              <a:t>1987 10 1 2 print_daily_growth_on</a:t>
            </a:r>
          </a:p>
          <a:p>
            <a:pPr eaLnBrk="1" hangingPunct="1"/>
            <a:r>
              <a:rPr lang="en-US" altLang="en-US" sz="1400"/>
              <a:t>2006 9 30 1 output_current_state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10">
            <a:extLst>
              <a:ext uri="{FF2B5EF4-FFF2-40B4-BE49-F238E27FC236}">
                <a16:creationId xmlns:a16="http://schemas.microsoft.com/office/drawing/2014/main" id="{DB81E13F-0C27-C142-B591-37F4FF8A4117}"/>
              </a:ext>
            </a:extLst>
          </p:cNvPr>
          <p:cNvGrpSpPr>
            <a:grpSpLocks/>
          </p:cNvGrpSpPr>
          <p:nvPr/>
        </p:nvGrpSpPr>
        <p:grpSpPr bwMode="auto">
          <a:xfrm>
            <a:off x="0" y="0"/>
            <a:ext cx="9144000" cy="6858000"/>
            <a:chOff x="0" y="0"/>
            <a:chExt cx="9144000" cy="6858000"/>
          </a:xfrm>
        </p:grpSpPr>
        <p:sp>
          <p:nvSpPr>
            <p:cNvPr id="5" name="Rectangle 1">
              <a:extLst>
                <a:ext uri="{FF2B5EF4-FFF2-40B4-BE49-F238E27FC236}">
                  <a16:creationId xmlns:a16="http://schemas.microsoft.com/office/drawing/2014/main" id="{D8FB3799-35E9-234A-A2FC-05824C9E285C}"/>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6" name="Rectangle 2">
              <a:extLst>
                <a:ext uri="{FF2B5EF4-FFF2-40B4-BE49-F238E27FC236}">
                  <a16:creationId xmlns:a16="http://schemas.microsoft.com/office/drawing/2014/main" id="{249A4EF9-BD76-154B-B032-7169C5F23BB2}"/>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68616" name="Group 3">
              <a:extLst>
                <a:ext uri="{FF2B5EF4-FFF2-40B4-BE49-F238E27FC236}">
                  <a16:creationId xmlns:a16="http://schemas.microsoft.com/office/drawing/2014/main" id="{51AD1646-9C70-234C-84F8-298C16D28958}"/>
                </a:ext>
              </a:extLst>
            </p:cNvPr>
            <p:cNvGrpSpPr>
              <a:grpSpLocks/>
            </p:cNvGrpSpPr>
            <p:nvPr/>
          </p:nvGrpSpPr>
          <p:grpSpPr bwMode="auto">
            <a:xfrm>
              <a:off x="121422" y="79488"/>
              <a:ext cx="867542" cy="873071"/>
              <a:chOff x="48" y="0"/>
              <a:chExt cx="748" cy="752"/>
            </a:xfrm>
          </p:grpSpPr>
          <p:pic>
            <p:nvPicPr>
              <p:cNvPr id="68617" name="Picture 4">
                <a:extLst>
                  <a:ext uri="{FF2B5EF4-FFF2-40B4-BE49-F238E27FC236}">
                    <a16:creationId xmlns:a16="http://schemas.microsoft.com/office/drawing/2014/main" id="{E9E892DF-8136-DA4A-B98D-E0D864F045A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8" name="AutoShape 5">
                <a:extLst>
                  <a:ext uri="{FF2B5EF4-FFF2-40B4-BE49-F238E27FC236}">
                    <a16:creationId xmlns:a16="http://schemas.microsoft.com/office/drawing/2014/main" id="{2E997E1C-5EB2-2347-87F1-357A2DDB3196}"/>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68611" name="Title 8">
            <a:extLst>
              <a:ext uri="{FF2B5EF4-FFF2-40B4-BE49-F238E27FC236}">
                <a16:creationId xmlns:a16="http://schemas.microsoft.com/office/drawing/2014/main" id="{68487EE6-8BA1-3A44-9D58-B213D2B169AE}"/>
              </a:ext>
            </a:extLst>
          </p:cNvPr>
          <p:cNvSpPr txBox="1">
            <a:spLocks/>
          </p:cNvSpPr>
          <p:nvPr/>
        </p:nvSpPr>
        <p:spPr bwMode="auto">
          <a:xfrm>
            <a:off x="914400" y="0"/>
            <a:ext cx="778033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dirty="0">
                <a:solidFill>
                  <a:srgbClr val="003D00"/>
                </a:solidFill>
                <a:latin typeface="Calibri" panose="020F0502020204030204" pitchFamily="34" charset="0"/>
                <a:cs typeface="Arial" panose="020B0604020202020204" pitchFamily="34" charset="0"/>
              </a:rPr>
              <a:t>Output and Run-time Options</a:t>
            </a:r>
          </a:p>
        </p:txBody>
      </p:sp>
      <p:sp>
        <p:nvSpPr>
          <p:cNvPr id="68612" name="Rectangle 3">
            <a:extLst>
              <a:ext uri="{FF2B5EF4-FFF2-40B4-BE49-F238E27FC236}">
                <a16:creationId xmlns:a16="http://schemas.microsoft.com/office/drawing/2014/main" id="{7FCF9258-5D21-9D4A-8CB2-FE90E9A6520B}"/>
              </a:ext>
            </a:extLst>
          </p:cNvPr>
          <p:cNvSpPr>
            <a:spLocks noGrp="1" noChangeArrowheads="1"/>
          </p:cNvSpPr>
          <p:nvPr>
            <p:ph type="body" idx="1"/>
          </p:nvPr>
        </p:nvSpPr>
        <p:spPr>
          <a:xfrm>
            <a:off x="130175" y="1009650"/>
            <a:ext cx="8793163" cy="5848350"/>
          </a:xfrm>
        </p:spPr>
        <p:txBody>
          <a:bodyPr/>
          <a:lstStyle/>
          <a:p>
            <a:pPr eaLnBrk="1" hangingPunct="1"/>
            <a:r>
              <a:rPr lang="en-US" altLang="en-US" sz="2400">
                <a:ea typeface="ＭＳ Ｐゴシック" panose="020B0600070205080204" pitchFamily="34" charset="-128"/>
              </a:rPr>
              <a:t>TEC file – determines the timing of output</a:t>
            </a:r>
          </a:p>
          <a:p>
            <a:pPr eaLnBrk="1" hangingPunct="1"/>
            <a:r>
              <a:rPr lang="en-US" altLang="en-US" sz="2400">
                <a:ea typeface="ＭＳ Ｐゴシック" panose="020B0600070205080204" pitchFamily="34" charset="-128"/>
              </a:rPr>
              <a:t>RHESSys command line options – determine the spatial scale of output</a:t>
            </a:r>
          </a:p>
          <a:p>
            <a:pPr eaLnBrk="1" hangingPunct="1">
              <a:buFont typeface="Arial" panose="020B0604020202020204" pitchFamily="34" charset="0"/>
              <a:buNone/>
            </a:pPr>
            <a:r>
              <a:rPr lang="en-US" altLang="en-US" sz="2400">
                <a:ea typeface="ＭＳ Ｐゴシック" panose="020B0600070205080204" pitchFamily="34" charset="-128"/>
              </a:rPr>
              <a:t>	-b = basin output</a:t>
            </a:r>
          </a:p>
          <a:p>
            <a:pPr eaLnBrk="1" hangingPunct="1">
              <a:buFont typeface="Arial" panose="020B0604020202020204" pitchFamily="34" charset="0"/>
              <a:buNone/>
            </a:pPr>
            <a:r>
              <a:rPr lang="en-US" altLang="en-US" sz="2400">
                <a:ea typeface="ＭＳ Ｐゴシック" panose="020B0600070205080204" pitchFamily="34" charset="-128"/>
              </a:rPr>
              <a:t>	-g = growth output</a:t>
            </a:r>
          </a:p>
          <a:p>
            <a:pPr eaLnBrk="1" hangingPunct="1">
              <a:buFont typeface="Arial" panose="020B0604020202020204" pitchFamily="34" charset="0"/>
              <a:buNone/>
            </a:pPr>
            <a:r>
              <a:rPr lang="en-US" altLang="en-US" sz="2400">
                <a:ea typeface="ＭＳ Ｐゴシック" panose="020B0600070205080204" pitchFamily="34" charset="-128"/>
              </a:rPr>
              <a:t>	-h = hillslope output</a:t>
            </a:r>
          </a:p>
          <a:p>
            <a:pPr eaLnBrk="1" hangingPunct="1">
              <a:buFont typeface="Arial" panose="020B0604020202020204" pitchFamily="34" charset="0"/>
              <a:buNone/>
            </a:pPr>
            <a:r>
              <a:rPr lang="en-US" altLang="en-US" sz="2400">
                <a:ea typeface="ＭＳ Ｐゴシック" panose="020B0600070205080204" pitchFamily="34" charset="-128"/>
              </a:rPr>
              <a:t>	-z = zone output</a:t>
            </a:r>
          </a:p>
          <a:p>
            <a:pPr eaLnBrk="1" hangingPunct="1">
              <a:buFont typeface="Arial" panose="020B0604020202020204" pitchFamily="34" charset="0"/>
              <a:buNone/>
            </a:pPr>
            <a:r>
              <a:rPr lang="en-US" altLang="en-US" sz="2400">
                <a:ea typeface="ＭＳ Ｐゴシック" panose="020B0600070205080204" pitchFamily="34" charset="-128"/>
              </a:rPr>
              <a:t>	-p = patch output</a:t>
            </a:r>
          </a:p>
          <a:p>
            <a:pPr eaLnBrk="1" hangingPunct="1">
              <a:buFont typeface="Arial" panose="020B0604020202020204" pitchFamily="34" charset="0"/>
              <a:buNone/>
            </a:pPr>
            <a:r>
              <a:rPr lang="en-US" altLang="en-US" sz="2400">
                <a:ea typeface="ＭＳ Ｐゴシック" panose="020B0600070205080204" pitchFamily="34" charset="-128"/>
              </a:rPr>
              <a:t>	-c = stratum output</a:t>
            </a:r>
          </a:p>
          <a:p>
            <a:pPr eaLnBrk="1" hangingPunct="1">
              <a:spcBef>
                <a:spcPts val="1775"/>
              </a:spcBef>
              <a:buFont typeface="Arial" panose="020B0604020202020204" pitchFamily="34" charset="0"/>
              <a:buNone/>
            </a:pPr>
            <a:r>
              <a:rPr lang="en-US" altLang="en-US" sz="1800">
                <a:ea typeface="ＭＳ Ｐゴシック" panose="020B0600070205080204" pitchFamily="34" charset="-128"/>
              </a:rPr>
              <a:t>Note – you should always end the simulation one day later than the last day for which you want some event to occur.  As most processes in RHESSys update on a daily basis, they require processing until the last minute of that day.  Therefore, ending the simulation at the beginning of the following day effectively ends it immediately after processing from the previous day has just ended.</a:t>
            </a:r>
          </a:p>
        </p:txBody>
      </p:sp>
      <p:sp>
        <p:nvSpPr>
          <p:cNvPr id="68613" name="TextBox 11">
            <a:extLst>
              <a:ext uri="{FF2B5EF4-FFF2-40B4-BE49-F238E27FC236}">
                <a16:creationId xmlns:a16="http://schemas.microsoft.com/office/drawing/2014/main" id="{E6CC1555-4F8B-C944-A062-33A196001E73}"/>
              </a:ext>
            </a:extLst>
          </p:cNvPr>
          <p:cNvSpPr txBox="1">
            <a:spLocks noChangeArrowheads="1"/>
          </p:cNvSpPr>
          <p:nvPr/>
        </p:nvSpPr>
        <p:spPr bwMode="auto">
          <a:xfrm>
            <a:off x="4494213" y="2278063"/>
            <a:ext cx="4440237"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For hillslope, zone, patch and stratum, every spatial unit across the can be output, or just one chosen unit can be output by giving it’s “address”, i.e., to output results for just one particular stratum, give that stratums basin, hillslope, zone, patch, and stratum ID:</a:t>
            </a:r>
          </a:p>
          <a:p>
            <a:pPr eaLnBrk="1" hangingPunct="1"/>
            <a:endParaRPr lang="en-US" altLang="en-US" sz="1800"/>
          </a:p>
          <a:p>
            <a:pPr eaLnBrk="1" hangingPunct="1"/>
            <a:r>
              <a:rPr lang="en-US" altLang="en-US" sz="1800"/>
              <a:t>-c 1 24 584 584 584</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6DA75E04-E422-384F-BF64-ADA3628B0934}"/>
              </a:ext>
            </a:extLst>
          </p:cNvPr>
          <p:cNvSpPr>
            <a:spLocks/>
          </p:cNvSpPr>
          <p:nvPr/>
        </p:nvSpPr>
        <p:spPr bwMode="auto">
          <a:xfrm>
            <a:off x="0" y="0"/>
            <a:ext cx="9144000" cy="685800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70659" name="Rectangle 2">
            <a:extLst>
              <a:ext uri="{FF2B5EF4-FFF2-40B4-BE49-F238E27FC236}">
                <a16:creationId xmlns:a16="http://schemas.microsoft.com/office/drawing/2014/main" id="{92EE4D90-AF9E-FB4D-8A01-BA6F917876DB}"/>
              </a:ext>
            </a:extLst>
          </p:cNvPr>
          <p:cNvSpPr>
            <a:spLocks noGrp="1" noChangeArrowheads="1"/>
          </p:cNvSpPr>
          <p:nvPr>
            <p:ph type="title"/>
          </p:nvPr>
        </p:nvSpPr>
        <p:spPr>
          <a:xfrm>
            <a:off x="1447800" y="0"/>
            <a:ext cx="6324600" cy="762000"/>
          </a:xfrm>
        </p:spPr>
        <p:txBody>
          <a:bodyPr/>
          <a:lstStyle/>
          <a:p>
            <a:pPr eaLnBrk="1" hangingPunct="1"/>
            <a:r>
              <a:rPr lang="en-US" altLang="en-US">
                <a:ea typeface="ＭＳ Ｐゴシック" panose="020B0600070205080204" pitchFamily="34" charset="-128"/>
              </a:rPr>
              <a:t>RHESSys outputs</a:t>
            </a:r>
          </a:p>
        </p:txBody>
      </p:sp>
      <p:grpSp>
        <p:nvGrpSpPr>
          <p:cNvPr id="2" name="Group 32">
            <a:extLst>
              <a:ext uri="{FF2B5EF4-FFF2-40B4-BE49-F238E27FC236}">
                <a16:creationId xmlns:a16="http://schemas.microsoft.com/office/drawing/2014/main" id="{11A6531F-487E-EE47-97FD-EEC8283715E1}"/>
              </a:ext>
            </a:extLst>
          </p:cNvPr>
          <p:cNvGrpSpPr>
            <a:grpSpLocks/>
          </p:cNvGrpSpPr>
          <p:nvPr/>
        </p:nvGrpSpPr>
        <p:grpSpPr bwMode="auto">
          <a:xfrm>
            <a:off x="8001000" y="304800"/>
            <a:ext cx="835025" cy="838200"/>
            <a:chOff x="240" y="864"/>
            <a:chExt cx="2964" cy="2976"/>
          </a:xfrm>
        </p:grpSpPr>
        <p:pic>
          <p:nvPicPr>
            <p:cNvPr id="70699" name="Picture 33" descr="RHESSys_logo">
              <a:extLst>
                <a:ext uri="{FF2B5EF4-FFF2-40B4-BE49-F238E27FC236}">
                  <a16:creationId xmlns:a16="http://schemas.microsoft.com/office/drawing/2014/main" id="{17B34F93-25D1-0344-8831-D60E9BFB9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864"/>
              <a:ext cx="2964"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00" name="Line 34">
              <a:extLst>
                <a:ext uri="{FF2B5EF4-FFF2-40B4-BE49-F238E27FC236}">
                  <a16:creationId xmlns:a16="http://schemas.microsoft.com/office/drawing/2014/main" id="{ED1FC0B6-9B70-674D-B9DB-9D3288B4691F}"/>
                </a:ext>
              </a:extLst>
            </p:cNvPr>
            <p:cNvSpPr>
              <a:spLocks noChangeShapeType="1"/>
            </p:cNvSpPr>
            <p:nvPr/>
          </p:nvSpPr>
          <p:spPr bwMode="auto">
            <a:xfrm>
              <a:off x="1728" y="912"/>
              <a:ext cx="1440" cy="2880"/>
            </a:xfrm>
            <a:prstGeom prst="line">
              <a:avLst/>
            </a:prstGeom>
            <a:noFill/>
            <a:ln w="2857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70701" name="Line 35">
              <a:extLst>
                <a:ext uri="{FF2B5EF4-FFF2-40B4-BE49-F238E27FC236}">
                  <a16:creationId xmlns:a16="http://schemas.microsoft.com/office/drawing/2014/main" id="{03B3F112-A4E0-0F40-B3D1-12E892CF5ED9}"/>
                </a:ext>
              </a:extLst>
            </p:cNvPr>
            <p:cNvSpPr>
              <a:spLocks noChangeShapeType="1"/>
            </p:cNvSpPr>
            <p:nvPr/>
          </p:nvSpPr>
          <p:spPr bwMode="auto">
            <a:xfrm flipH="1">
              <a:off x="240" y="883"/>
              <a:ext cx="1479" cy="2918"/>
            </a:xfrm>
            <a:prstGeom prst="line">
              <a:avLst/>
            </a:prstGeom>
            <a:noFill/>
            <a:ln w="2857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70702" name="Line 36">
              <a:extLst>
                <a:ext uri="{FF2B5EF4-FFF2-40B4-BE49-F238E27FC236}">
                  <a16:creationId xmlns:a16="http://schemas.microsoft.com/office/drawing/2014/main" id="{52DF3B53-0C18-374A-ABE8-7F71A8CA2D2C}"/>
                </a:ext>
              </a:extLst>
            </p:cNvPr>
            <p:cNvSpPr>
              <a:spLocks noChangeShapeType="1"/>
            </p:cNvSpPr>
            <p:nvPr/>
          </p:nvSpPr>
          <p:spPr bwMode="auto">
            <a:xfrm>
              <a:off x="240" y="3792"/>
              <a:ext cx="2928" cy="0"/>
            </a:xfrm>
            <a:prstGeom prst="line">
              <a:avLst/>
            </a:prstGeom>
            <a:noFill/>
            <a:ln w="2857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70661" name="Group 45">
            <a:extLst>
              <a:ext uri="{FF2B5EF4-FFF2-40B4-BE49-F238E27FC236}">
                <a16:creationId xmlns:a16="http://schemas.microsoft.com/office/drawing/2014/main" id="{5B7FCB19-985C-5342-95AF-4FDFCE1B5CFF}"/>
              </a:ext>
            </a:extLst>
          </p:cNvPr>
          <p:cNvGrpSpPr>
            <a:grpSpLocks/>
          </p:cNvGrpSpPr>
          <p:nvPr/>
        </p:nvGrpSpPr>
        <p:grpSpPr bwMode="auto">
          <a:xfrm>
            <a:off x="368300" y="1009650"/>
            <a:ext cx="8389938" cy="5503863"/>
            <a:chOff x="607366" y="1237931"/>
            <a:chExt cx="8388997" cy="5504182"/>
          </a:xfrm>
        </p:grpSpPr>
        <p:sp>
          <p:nvSpPr>
            <p:cNvPr id="70662" name="Rectangle 40">
              <a:extLst>
                <a:ext uri="{FF2B5EF4-FFF2-40B4-BE49-F238E27FC236}">
                  <a16:creationId xmlns:a16="http://schemas.microsoft.com/office/drawing/2014/main" id="{A43E7572-48A2-384F-9890-16F75FC0C691}"/>
                </a:ext>
              </a:extLst>
            </p:cNvPr>
            <p:cNvSpPr>
              <a:spLocks noChangeArrowheads="1"/>
            </p:cNvSpPr>
            <p:nvPr/>
          </p:nvSpPr>
          <p:spPr bwMode="auto">
            <a:xfrm>
              <a:off x="1676400" y="1828800"/>
              <a:ext cx="7315200" cy="4876800"/>
            </a:xfrm>
            <a:prstGeom prst="rect">
              <a:avLst/>
            </a:prstGeom>
            <a:solidFill>
              <a:srgbClr val="FFFFFF"/>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757" name="Text Box 41">
              <a:extLst>
                <a:ext uri="{FF2B5EF4-FFF2-40B4-BE49-F238E27FC236}">
                  <a16:creationId xmlns:a16="http://schemas.microsoft.com/office/drawing/2014/main" id="{2ECED6EB-6642-A94D-9703-809E60C15690}"/>
                </a:ext>
              </a:extLst>
            </p:cNvPr>
            <p:cNvSpPr txBox="1">
              <a:spLocks noChangeArrowheads="1"/>
            </p:cNvSpPr>
            <p:nvPr/>
          </p:nvSpPr>
          <p:spPr bwMode="auto">
            <a:xfrm>
              <a:off x="2015321" y="1237931"/>
              <a:ext cx="696834" cy="369909"/>
            </a:xfrm>
            <a:prstGeom prst="rect">
              <a:avLst/>
            </a:prstGeom>
            <a:noFill/>
            <a:ln w="9525">
              <a:noFill/>
              <a:miter lim="800000"/>
              <a:headEnd/>
              <a:tailEnd/>
            </a:ln>
          </p:spPr>
          <p:txBody>
            <a:bodyPr wrap="none">
              <a:spAutoFit/>
            </a:bodyPr>
            <a:lstStyle/>
            <a:p>
              <a:pPr>
                <a:defRPr/>
              </a:pPr>
              <a:r>
                <a:rPr lang="en-US" dirty="0">
                  <a:solidFill>
                    <a:schemeClr val="accent6"/>
                  </a:solidFill>
                  <a:latin typeface="Arial" pitchFamily="1" charset="0"/>
                  <a:ea typeface="ＭＳ Ｐゴシック" pitchFamily="1" charset="-128"/>
                  <a:cs typeface="ＭＳ Ｐゴシック" pitchFamily="1" charset="-128"/>
                </a:rPr>
                <a:t>Daily</a:t>
              </a:r>
            </a:p>
          </p:txBody>
        </p:sp>
        <p:sp>
          <p:nvSpPr>
            <p:cNvPr id="74758" name="Text Box 42">
              <a:extLst>
                <a:ext uri="{FF2B5EF4-FFF2-40B4-BE49-F238E27FC236}">
                  <a16:creationId xmlns:a16="http://schemas.microsoft.com/office/drawing/2014/main" id="{55CACF43-F931-5649-B4A4-9E36AB463E8A}"/>
                </a:ext>
              </a:extLst>
            </p:cNvPr>
            <p:cNvSpPr txBox="1">
              <a:spLocks noChangeArrowheads="1"/>
            </p:cNvSpPr>
            <p:nvPr/>
          </p:nvSpPr>
          <p:spPr bwMode="auto">
            <a:xfrm>
              <a:off x="3450260" y="1237931"/>
              <a:ext cx="928583" cy="544545"/>
            </a:xfrm>
            <a:prstGeom prst="rect">
              <a:avLst/>
            </a:prstGeom>
            <a:noFill/>
            <a:ln w="9525">
              <a:noFill/>
              <a:miter lim="800000"/>
              <a:headEnd/>
              <a:tailEnd/>
            </a:ln>
          </p:spPr>
          <p:txBody>
            <a:bodyPr wrap="none">
              <a:spAutoFit/>
            </a:bodyPr>
            <a:lstStyle/>
            <a:p>
              <a:pPr>
                <a:lnSpc>
                  <a:spcPct val="80000"/>
                </a:lnSpc>
                <a:defRPr/>
              </a:pPr>
              <a:r>
                <a:rPr lang="en-US" dirty="0">
                  <a:solidFill>
                    <a:schemeClr val="accent6"/>
                  </a:solidFill>
                  <a:latin typeface="Arial" pitchFamily="1" charset="0"/>
                  <a:ea typeface="ＭＳ Ｐゴシック" pitchFamily="1" charset="-128"/>
                  <a:cs typeface="ＭＳ Ｐゴシック" pitchFamily="1" charset="-128"/>
                </a:rPr>
                <a:t>Daily</a:t>
              </a:r>
            </a:p>
            <a:p>
              <a:pPr>
                <a:lnSpc>
                  <a:spcPct val="80000"/>
                </a:lnSpc>
                <a:defRPr/>
              </a:pPr>
              <a:r>
                <a:rPr lang="en-US" dirty="0">
                  <a:solidFill>
                    <a:schemeClr val="accent6"/>
                  </a:solidFill>
                  <a:latin typeface="Arial" pitchFamily="1" charset="0"/>
                  <a:ea typeface="ＭＳ Ｐゴシック" pitchFamily="1" charset="-128"/>
                  <a:cs typeface="ＭＳ Ｐゴシック" pitchFamily="1" charset="-128"/>
                </a:rPr>
                <a:t>Growth</a:t>
              </a:r>
            </a:p>
          </p:txBody>
        </p:sp>
        <p:sp>
          <p:nvSpPr>
            <p:cNvPr id="74759" name="Text Box 43">
              <a:extLst>
                <a:ext uri="{FF2B5EF4-FFF2-40B4-BE49-F238E27FC236}">
                  <a16:creationId xmlns:a16="http://schemas.microsoft.com/office/drawing/2014/main" id="{91DEDCF2-4B53-8048-873F-48B8C4E6CCE8}"/>
                </a:ext>
              </a:extLst>
            </p:cNvPr>
            <p:cNvSpPr txBox="1">
              <a:spLocks noChangeArrowheads="1"/>
            </p:cNvSpPr>
            <p:nvPr/>
          </p:nvSpPr>
          <p:spPr bwMode="auto">
            <a:xfrm>
              <a:off x="5315363" y="1237931"/>
              <a:ext cx="992077" cy="369909"/>
            </a:xfrm>
            <a:prstGeom prst="rect">
              <a:avLst/>
            </a:prstGeom>
            <a:noFill/>
            <a:ln w="9525">
              <a:noFill/>
              <a:miter lim="800000"/>
              <a:headEnd/>
              <a:tailEnd/>
            </a:ln>
          </p:spPr>
          <p:txBody>
            <a:bodyPr wrap="none">
              <a:spAutoFit/>
            </a:bodyPr>
            <a:lstStyle/>
            <a:p>
              <a:pPr>
                <a:defRPr/>
              </a:pPr>
              <a:r>
                <a:rPr lang="en-US">
                  <a:solidFill>
                    <a:schemeClr val="accent6"/>
                  </a:solidFill>
                  <a:latin typeface="Arial" pitchFamily="1" charset="0"/>
                  <a:ea typeface="ＭＳ Ｐゴシック" pitchFamily="1" charset="-128"/>
                  <a:cs typeface="ＭＳ Ｐゴシック" pitchFamily="1" charset="-128"/>
                </a:rPr>
                <a:t>Monthly</a:t>
              </a:r>
            </a:p>
          </p:txBody>
        </p:sp>
        <p:sp>
          <p:nvSpPr>
            <p:cNvPr id="74760" name="Text Box 44">
              <a:extLst>
                <a:ext uri="{FF2B5EF4-FFF2-40B4-BE49-F238E27FC236}">
                  <a16:creationId xmlns:a16="http://schemas.microsoft.com/office/drawing/2014/main" id="{E5599FA7-8AA6-BA4B-9052-6BBDD4140CBB}"/>
                </a:ext>
              </a:extLst>
            </p:cNvPr>
            <p:cNvSpPr txBox="1">
              <a:spLocks noChangeArrowheads="1"/>
            </p:cNvSpPr>
            <p:nvPr/>
          </p:nvSpPr>
          <p:spPr bwMode="auto">
            <a:xfrm>
              <a:off x="7315389" y="1237931"/>
              <a:ext cx="817471" cy="369909"/>
            </a:xfrm>
            <a:prstGeom prst="rect">
              <a:avLst/>
            </a:prstGeom>
            <a:noFill/>
            <a:ln w="9525">
              <a:noFill/>
              <a:miter lim="800000"/>
              <a:headEnd/>
              <a:tailEnd/>
            </a:ln>
          </p:spPr>
          <p:txBody>
            <a:bodyPr wrap="none">
              <a:spAutoFit/>
            </a:bodyPr>
            <a:lstStyle/>
            <a:p>
              <a:pPr>
                <a:defRPr/>
              </a:pPr>
              <a:r>
                <a:rPr lang="en-US">
                  <a:solidFill>
                    <a:schemeClr val="accent6"/>
                  </a:solidFill>
                  <a:latin typeface="Arial" pitchFamily="1" charset="0"/>
                  <a:ea typeface="ＭＳ Ｐゴシック" pitchFamily="1" charset="-128"/>
                  <a:cs typeface="ＭＳ Ｐゴシック" pitchFamily="1" charset="-128"/>
                </a:rPr>
                <a:t>Yearly</a:t>
              </a:r>
            </a:p>
          </p:txBody>
        </p:sp>
        <p:sp>
          <p:nvSpPr>
            <p:cNvPr id="70667" name="Text Box 45">
              <a:extLst>
                <a:ext uri="{FF2B5EF4-FFF2-40B4-BE49-F238E27FC236}">
                  <a16:creationId xmlns:a16="http://schemas.microsoft.com/office/drawing/2014/main" id="{C0EB6C00-FF52-C04D-A4EF-C5DC33FE6BC4}"/>
                </a:ext>
              </a:extLst>
            </p:cNvPr>
            <p:cNvSpPr txBox="1">
              <a:spLocks noChangeArrowheads="1"/>
            </p:cNvSpPr>
            <p:nvPr/>
          </p:nvSpPr>
          <p:spPr bwMode="auto">
            <a:xfrm>
              <a:off x="607366" y="2011363"/>
              <a:ext cx="1155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chemeClr val="tx2"/>
                  </a:solidFill>
                </a:rPr>
                <a:t>Basin</a:t>
              </a:r>
            </a:p>
          </p:txBody>
        </p:sp>
        <p:sp>
          <p:nvSpPr>
            <p:cNvPr id="70668" name="Text Box 46">
              <a:extLst>
                <a:ext uri="{FF2B5EF4-FFF2-40B4-BE49-F238E27FC236}">
                  <a16:creationId xmlns:a16="http://schemas.microsoft.com/office/drawing/2014/main" id="{23ABC2D8-7FA5-C745-8692-A2F96B5A1AA5}"/>
                </a:ext>
              </a:extLst>
            </p:cNvPr>
            <p:cNvSpPr txBox="1">
              <a:spLocks noChangeArrowheads="1"/>
            </p:cNvSpPr>
            <p:nvPr/>
          </p:nvSpPr>
          <p:spPr bwMode="auto">
            <a:xfrm>
              <a:off x="607366" y="2974975"/>
              <a:ext cx="1118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chemeClr val="tx2"/>
                  </a:solidFill>
                </a:rPr>
                <a:t>Hillslope</a:t>
              </a:r>
            </a:p>
          </p:txBody>
        </p:sp>
        <p:sp>
          <p:nvSpPr>
            <p:cNvPr id="70669" name="Text Box 47">
              <a:extLst>
                <a:ext uri="{FF2B5EF4-FFF2-40B4-BE49-F238E27FC236}">
                  <a16:creationId xmlns:a16="http://schemas.microsoft.com/office/drawing/2014/main" id="{59A47252-D3D4-5D47-A868-C537897F96FF}"/>
                </a:ext>
              </a:extLst>
            </p:cNvPr>
            <p:cNvSpPr txBox="1">
              <a:spLocks noChangeArrowheads="1"/>
            </p:cNvSpPr>
            <p:nvPr/>
          </p:nvSpPr>
          <p:spPr bwMode="auto">
            <a:xfrm>
              <a:off x="607366" y="3938588"/>
              <a:ext cx="10652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chemeClr val="tx2"/>
                  </a:solidFill>
                </a:rPr>
                <a:t>Zone</a:t>
              </a:r>
            </a:p>
          </p:txBody>
        </p:sp>
        <p:sp>
          <p:nvSpPr>
            <p:cNvPr id="70670" name="Text Box 48">
              <a:extLst>
                <a:ext uri="{FF2B5EF4-FFF2-40B4-BE49-F238E27FC236}">
                  <a16:creationId xmlns:a16="http://schemas.microsoft.com/office/drawing/2014/main" id="{7848E566-D3A2-D14C-87AC-97B9E58F3AE0}"/>
                </a:ext>
              </a:extLst>
            </p:cNvPr>
            <p:cNvSpPr txBox="1">
              <a:spLocks noChangeArrowheads="1"/>
            </p:cNvSpPr>
            <p:nvPr/>
          </p:nvSpPr>
          <p:spPr bwMode="auto">
            <a:xfrm>
              <a:off x="607366" y="4902200"/>
              <a:ext cx="11763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chemeClr val="tx2"/>
                  </a:solidFill>
                </a:rPr>
                <a:t>Patch</a:t>
              </a:r>
            </a:p>
          </p:txBody>
        </p:sp>
        <p:sp>
          <p:nvSpPr>
            <p:cNvPr id="70671" name="Text Box 49">
              <a:extLst>
                <a:ext uri="{FF2B5EF4-FFF2-40B4-BE49-F238E27FC236}">
                  <a16:creationId xmlns:a16="http://schemas.microsoft.com/office/drawing/2014/main" id="{7A315901-C38C-D547-BD09-9BB5A002483F}"/>
                </a:ext>
              </a:extLst>
            </p:cNvPr>
            <p:cNvSpPr txBox="1">
              <a:spLocks noChangeArrowheads="1"/>
            </p:cNvSpPr>
            <p:nvPr/>
          </p:nvSpPr>
          <p:spPr bwMode="auto">
            <a:xfrm>
              <a:off x="607366" y="5867400"/>
              <a:ext cx="11321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chemeClr val="tx2"/>
                  </a:solidFill>
                </a:rPr>
                <a:t>Stratum</a:t>
              </a:r>
            </a:p>
          </p:txBody>
        </p:sp>
        <p:sp>
          <p:nvSpPr>
            <p:cNvPr id="70672" name="Text Box 50">
              <a:extLst>
                <a:ext uri="{FF2B5EF4-FFF2-40B4-BE49-F238E27FC236}">
                  <a16:creationId xmlns:a16="http://schemas.microsoft.com/office/drawing/2014/main" id="{91955C49-2940-D244-AA0D-66D66C97CEEF}"/>
                </a:ext>
              </a:extLst>
            </p:cNvPr>
            <p:cNvSpPr txBox="1">
              <a:spLocks noChangeArrowheads="1"/>
            </p:cNvSpPr>
            <p:nvPr/>
          </p:nvSpPr>
          <p:spPr bwMode="auto">
            <a:xfrm>
              <a:off x="1792288" y="1830388"/>
              <a:ext cx="15652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Streamflow</a:t>
              </a:r>
            </a:p>
            <a:p>
              <a:pPr eaLnBrk="1" hangingPunct="1"/>
              <a:r>
                <a:rPr lang="en-US" altLang="en-US" sz="1400"/>
                <a:t>Saturation Deficit</a:t>
              </a:r>
            </a:p>
            <a:p>
              <a:pPr eaLnBrk="1" hangingPunct="1"/>
              <a:r>
                <a:rPr lang="en-US" altLang="en-US" sz="1400"/>
                <a:t>Evap/Trans      LAI</a:t>
              </a:r>
            </a:p>
            <a:p>
              <a:pPr eaLnBrk="1" hangingPunct="1"/>
              <a:r>
                <a:rPr lang="en-US" altLang="en-US" sz="1400"/>
                <a:t>Snowpack</a:t>
              </a:r>
            </a:p>
          </p:txBody>
        </p:sp>
        <p:sp>
          <p:nvSpPr>
            <p:cNvPr id="70673" name="Line 51">
              <a:extLst>
                <a:ext uri="{FF2B5EF4-FFF2-40B4-BE49-F238E27FC236}">
                  <a16:creationId xmlns:a16="http://schemas.microsoft.com/office/drawing/2014/main" id="{CE9E96DB-4BE2-1F47-9110-8070D14FA0A0}"/>
                </a:ext>
              </a:extLst>
            </p:cNvPr>
            <p:cNvSpPr>
              <a:spLocks noChangeShapeType="1"/>
            </p:cNvSpPr>
            <p:nvPr/>
          </p:nvSpPr>
          <p:spPr bwMode="auto">
            <a:xfrm>
              <a:off x="3505200" y="1905000"/>
              <a:ext cx="0" cy="4724400"/>
            </a:xfrm>
            <a:prstGeom prst="line">
              <a:avLst/>
            </a:prstGeom>
            <a:noFill/>
            <a:ln w="3175">
              <a:solidFill>
                <a:srgbClr val="B2B2B2"/>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70674" name="Line 52">
              <a:extLst>
                <a:ext uri="{FF2B5EF4-FFF2-40B4-BE49-F238E27FC236}">
                  <a16:creationId xmlns:a16="http://schemas.microsoft.com/office/drawing/2014/main" id="{4F41CD0F-5FBA-4044-9049-1DE6F484D015}"/>
                </a:ext>
              </a:extLst>
            </p:cNvPr>
            <p:cNvSpPr>
              <a:spLocks noChangeShapeType="1"/>
            </p:cNvSpPr>
            <p:nvPr/>
          </p:nvSpPr>
          <p:spPr bwMode="auto">
            <a:xfrm>
              <a:off x="1752600" y="2805113"/>
              <a:ext cx="7162800" cy="0"/>
            </a:xfrm>
            <a:prstGeom prst="line">
              <a:avLst/>
            </a:prstGeom>
            <a:noFill/>
            <a:ln w="3175">
              <a:solidFill>
                <a:srgbClr val="B2B2B2"/>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70675" name="Line 53">
              <a:extLst>
                <a:ext uri="{FF2B5EF4-FFF2-40B4-BE49-F238E27FC236}">
                  <a16:creationId xmlns:a16="http://schemas.microsoft.com/office/drawing/2014/main" id="{A5C85502-5C62-264A-8BCD-98A0AEEF92A3}"/>
                </a:ext>
              </a:extLst>
            </p:cNvPr>
            <p:cNvSpPr>
              <a:spLocks noChangeShapeType="1"/>
            </p:cNvSpPr>
            <p:nvPr/>
          </p:nvSpPr>
          <p:spPr bwMode="auto">
            <a:xfrm>
              <a:off x="5335588" y="1905000"/>
              <a:ext cx="0" cy="4724400"/>
            </a:xfrm>
            <a:prstGeom prst="line">
              <a:avLst/>
            </a:prstGeom>
            <a:noFill/>
            <a:ln w="3175">
              <a:solidFill>
                <a:srgbClr val="B2B2B2"/>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70676" name="Line 54">
              <a:extLst>
                <a:ext uri="{FF2B5EF4-FFF2-40B4-BE49-F238E27FC236}">
                  <a16:creationId xmlns:a16="http://schemas.microsoft.com/office/drawing/2014/main" id="{5A6AACE9-FB6A-A747-8134-CF8E80CB22B6}"/>
                </a:ext>
              </a:extLst>
            </p:cNvPr>
            <p:cNvSpPr>
              <a:spLocks noChangeShapeType="1"/>
            </p:cNvSpPr>
            <p:nvPr/>
          </p:nvSpPr>
          <p:spPr bwMode="auto">
            <a:xfrm>
              <a:off x="7165975" y="1905000"/>
              <a:ext cx="0" cy="4724400"/>
            </a:xfrm>
            <a:prstGeom prst="line">
              <a:avLst/>
            </a:prstGeom>
            <a:noFill/>
            <a:ln w="3175">
              <a:solidFill>
                <a:srgbClr val="B2B2B2"/>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70677" name="Line 57">
              <a:extLst>
                <a:ext uri="{FF2B5EF4-FFF2-40B4-BE49-F238E27FC236}">
                  <a16:creationId xmlns:a16="http://schemas.microsoft.com/office/drawing/2014/main" id="{BF437E1E-B94D-6B41-AE6E-07426DA04AE6}"/>
                </a:ext>
              </a:extLst>
            </p:cNvPr>
            <p:cNvSpPr>
              <a:spLocks noChangeShapeType="1"/>
            </p:cNvSpPr>
            <p:nvPr/>
          </p:nvSpPr>
          <p:spPr bwMode="auto">
            <a:xfrm>
              <a:off x="1752600" y="3781425"/>
              <a:ext cx="7162800" cy="0"/>
            </a:xfrm>
            <a:prstGeom prst="line">
              <a:avLst/>
            </a:prstGeom>
            <a:noFill/>
            <a:ln w="3175">
              <a:solidFill>
                <a:srgbClr val="B2B2B2"/>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70678" name="Line 58">
              <a:extLst>
                <a:ext uri="{FF2B5EF4-FFF2-40B4-BE49-F238E27FC236}">
                  <a16:creationId xmlns:a16="http://schemas.microsoft.com/office/drawing/2014/main" id="{E041E867-0D09-BC44-A420-D55A89CAF0D6}"/>
                </a:ext>
              </a:extLst>
            </p:cNvPr>
            <p:cNvSpPr>
              <a:spLocks noChangeShapeType="1"/>
            </p:cNvSpPr>
            <p:nvPr/>
          </p:nvSpPr>
          <p:spPr bwMode="auto">
            <a:xfrm>
              <a:off x="1752600" y="4757738"/>
              <a:ext cx="7162800" cy="0"/>
            </a:xfrm>
            <a:prstGeom prst="line">
              <a:avLst/>
            </a:prstGeom>
            <a:noFill/>
            <a:ln w="3175">
              <a:solidFill>
                <a:srgbClr val="B2B2B2"/>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70679" name="Line 59">
              <a:extLst>
                <a:ext uri="{FF2B5EF4-FFF2-40B4-BE49-F238E27FC236}">
                  <a16:creationId xmlns:a16="http://schemas.microsoft.com/office/drawing/2014/main" id="{387CAAF9-B299-7D40-9224-13D8EDA31D43}"/>
                </a:ext>
              </a:extLst>
            </p:cNvPr>
            <p:cNvSpPr>
              <a:spLocks noChangeShapeType="1"/>
            </p:cNvSpPr>
            <p:nvPr/>
          </p:nvSpPr>
          <p:spPr bwMode="auto">
            <a:xfrm>
              <a:off x="1752600" y="5734050"/>
              <a:ext cx="7162800" cy="0"/>
            </a:xfrm>
            <a:prstGeom prst="line">
              <a:avLst/>
            </a:prstGeom>
            <a:noFill/>
            <a:ln w="3175">
              <a:solidFill>
                <a:srgbClr val="B2B2B2"/>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70680" name="Text Box 63">
              <a:extLst>
                <a:ext uri="{FF2B5EF4-FFF2-40B4-BE49-F238E27FC236}">
                  <a16:creationId xmlns:a16="http://schemas.microsoft.com/office/drawing/2014/main" id="{CEEC4964-5CCC-9A41-9225-32222708400C}"/>
                </a:ext>
              </a:extLst>
            </p:cNvPr>
            <p:cNvSpPr txBox="1">
              <a:spLocks noChangeArrowheads="1"/>
            </p:cNvSpPr>
            <p:nvPr/>
          </p:nvSpPr>
          <p:spPr bwMode="auto">
            <a:xfrm>
              <a:off x="3576638" y="1830388"/>
              <a:ext cx="17573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GPSN</a:t>
              </a:r>
            </a:p>
            <a:p>
              <a:pPr eaLnBrk="1" hangingPunct="1"/>
              <a:r>
                <a:rPr lang="en-US" altLang="en-US" sz="1400"/>
                <a:t>Plant/Soil Respiration</a:t>
              </a:r>
            </a:p>
            <a:p>
              <a:pPr eaLnBrk="1" hangingPunct="1"/>
              <a:r>
                <a:rPr lang="en-US" altLang="en-US" sz="1400"/>
                <a:t>Plant/Litter/Soil C&amp;N</a:t>
              </a:r>
            </a:p>
            <a:p>
              <a:pPr eaLnBrk="1" hangingPunct="1"/>
              <a:r>
                <a:rPr lang="en-US" altLang="en-US" sz="1400"/>
                <a:t>Nitrification/Denitrif</a:t>
              </a:r>
            </a:p>
          </p:txBody>
        </p:sp>
        <p:sp>
          <p:nvSpPr>
            <p:cNvPr id="70681" name="Text Box 64">
              <a:extLst>
                <a:ext uri="{FF2B5EF4-FFF2-40B4-BE49-F238E27FC236}">
                  <a16:creationId xmlns:a16="http://schemas.microsoft.com/office/drawing/2014/main" id="{1BD697F8-3024-8843-AE29-2570BF409496}"/>
                </a:ext>
              </a:extLst>
            </p:cNvPr>
            <p:cNvSpPr txBox="1">
              <a:spLocks noChangeArrowheads="1"/>
            </p:cNvSpPr>
            <p:nvPr/>
          </p:nvSpPr>
          <p:spPr bwMode="auto">
            <a:xfrm>
              <a:off x="1852613" y="3814763"/>
              <a:ext cx="14478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Rainfall/Snowfall</a:t>
              </a:r>
            </a:p>
            <a:p>
              <a:pPr eaLnBrk="1" hangingPunct="1"/>
              <a:r>
                <a:rPr lang="en-US" altLang="en-US" sz="1400"/>
                <a:t>Temperature</a:t>
              </a:r>
            </a:p>
            <a:p>
              <a:pPr eaLnBrk="1" hangingPunct="1"/>
              <a:r>
                <a:rPr lang="en-US" altLang="en-US" sz="1400"/>
                <a:t>VPD</a:t>
              </a:r>
            </a:p>
            <a:p>
              <a:pPr eaLnBrk="1" hangingPunct="1"/>
              <a:r>
                <a:rPr lang="en-US" altLang="en-US" sz="1400"/>
                <a:t>Radiation</a:t>
              </a:r>
            </a:p>
          </p:txBody>
        </p:sp>
        <p:sp>
          <p:nvSpPr>
            <p:cNvPr id="70682" name="Text Box 65">
              <a:extLst>
                <a:ext uri="{FF2B5EF4-FFF2-40B4-BE49-F238E27FC236}">
                  <a16:creationId xmlns:a16="http://schemas.microsoft.com/office/drawing/2014/main" id="{B20C2DC6-94D7-B042-8BC7-1EF911BB23E8}"/>
                </a:ext>
              </a:extLst>
            </p:cNvPr>
            <p:cNvSpPr txBox="1">
              <a:spLocks noChangeArrowheads="1"/>
            </p:cNvSpPr>
            <p:nvPr/>
          </p:nvSpPr>
          <p:spPr bwMode="auto">
            <a:xfrm>
              <a:off x="1903413" y="4806950"/>
              <a:ext cx="134461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Soil Moisture</a:t>
              </a:r>
            </a:p>
            <a:p>
              <a:pPr eaLnBrk="1" hangingPunct="1"/>
              <a:r>
                <a:rPr lang="en-US" altLang="en-US" sz="1400"/>
                <a:t>Evap/Trans</a:t>
              </a:r>
            </a:p>
            <a:p>
              <a:pPr eaLnBrk="1" hangingPunct="1"/>
              <a:r>
                <a:rPr lang="en-US" altLang="en-US" sz="1400"/>
                <a:t>PSN</a:t>
              </a:r>
            </a:p>
            <a:p>
              <a:pPr eaLnBrk="1" hangingPunct="1"/>
              <a:r>
                <a:rPr lang="en-US" altLang="en-US" sz="1400"/>
                <a:t>Subsurface flow</a:t>
              </a:r>
            </a:p>
          </p:txBody>
        </p:sp>
        <p:sp>
          <p:nvSpPr>
            <p:cNvPr id="70683" name="Text Box 66">
              <a:extLst>
                <a:ext uri="{FF2B5EF4-FFF2-40B4-BE49-F238E27FC236}">
                  <a16:creationId xmlns:a16="http://schemas.microsoft.com/office/drawing/2014/main" id="{D2B4763D-D020-784A-B85E-0342A482319A}"/>
                </a:ext>
              </a:extLst>
            </p:cNvPr>
            <p:cNvSpPr txBox="1">
              <a:spLocks noChangeArrowheads="1"/>
            </p:cNvSpPr>
            <p:nvPr/>
          </p:nvSpPr>
          <p:spPr bwMode="auto">
            <a:xfrm>
              <a:off x="1636713" y="5799138"/>
              <a:ext cx="187801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LAI      NPSN</a:t>
              </a:r>
            </a:p>
            <a:p>
              <a:pPr eaLnBrk="1" hangingPunct="1"/>
              <a:r>
                <a:rPr lang="en-US" altLang="en-US" sz="1400"/>
                <a:t>Radiation</a:t>
              </a:r>
            </a:p>
            <a:p>
              <a:pPr eaLnBrk="1" hangingPunct="1"/>
              <a:r>
                <a:rPr lang="en-US" altLang="en-US" sz="1400"/>
                <a:t>Rain/Snow Interception</a:t>
              </a:r>
            </a:p>
            <a:p>
              <a:pPr eaLnBrk="1" hangingPunct="1"/>
              <a:r>
                <a:rPr lang="en-US" altLang="en-US" sz="1400"/>
                <a:t>Conductance</a:t>
              </a:r>
            </a:p>
          </p:txBody>
        </p:sp>
        <p:sp>
          <p:nvSpPr>
            <p:cNvPr id="70684" name="Text Box 67">
              <a:extLst>
                <a:ext uri="{FF2B5EF4-FFF2-40B4-BE49-F238E27FC236}">
                  <a16:creationId xmlns:a16="http://schemas.microsoft.com/office/drawing/2014/main" id="{DC25209E-AF2C-694B-ADE1-1C1337AE385B}"/>
                </a:ext>
              </a:extLst>
            </p:cNvPr>
            <p:cNvSpPr txBox="1">
              <a:spLocks noChangeArrowheads="1"/>
            </p:cNvSpPr>
            <p:nvPr/>
          </p:nvSpPr>
          <p:spPr bwMode="auto">
            <a:xfrm>
              <a:off x="1674813" y="2822575"/>
              <a:ext cx="180181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Saturation Deficit</a:t>
              </a:r>
            </a:p>
            <a:p>
              <a:pPr eaLnBrk="1" hangingPunct="1"/>
              <a:r>
                <a:rPr lang="en-US" altLang="en-US" sz="1400"/>
                <a:t>Total Stream Outflow</a:t>
              </a:r>
            </a:p>
            <a:p>
              <a:pPr eaLnBrk="1" hangingPunct="1"/>
              <a:r>
                <a:rPr lang="en-US" altLang="en-US" sz="1400"/>
                <a:t>LAI  PSN  Evap/Trans</a:t>
              </a:r>
            </a:p>
            <a:p>
              <a:pPr eaLnBrk="1" hangingPunct="1"/>
              <a:r>
                <a:rPr lang="en-US" altLang="en-US" sz="1400"/>
                <a:t>Groundwater</a:t>
              </a:r>
            </a:p>
          </p:txBody>
        </p:sp>
        <p:sp>
          <p:nvSpPr>
            <p:cNvPr id="70685" name="Text Box 69">
              <a:extLst>
                <a:ext uri="{FF2B5EF4-FFF2-40B4-BE49-F238E27FC236}">
                  <a16:creationId xmlns:a16="http://schemas.microsoft.com/office/drawing/2014/main" id="{F6D9E16E-5DA3-954B-8CC0-0450D80D4853}"/>
                </a:ext>
              </a:extLst>
            </p:cNvPr>
            <p:cNvSpPr txBox="1">
              <a:spLocks noChangeArrowheads="1"/>
            </p:cNvSpPr>
            <p:nvPr/>
          </p:nvSpPr>
          <p:spPr bwMode="auto">
            <a:xfrm>
              <a:off x="3576638" y="2814638"/>
              <a:ext cx="17573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Maintenance Resp</a:t>
              </a:r>
            </a:p>
            <a:p>
              <a:pPr eaLnBrk="1" hangingPunct="1"/>
              <a:r>
                <a:rPr lang="en-US" altLang="en-US" sz="1400"/>
                <a:t>Plant/Litter/Soil C&amp;N</a:t>
              </a:r>
            </a:p>
            <a:p>
              <a:pPr eaLnBrk="1" hangingPunct="1"/>
              <a:r>
                <a:rPr lang="en-US" altLang="en-US" sz="1400"/>
                <a:t>Mineralized N</a:t>
              </a:r>
            </a:p>
            <a:p>
              <a:pPr eaLnBrk="1" hangingPunct="1"/>
              <a:r>
                <a:rPr lang="en-US" altLang="en-US" sz="1400"/>
                <a:t>Organic C&amp;N Loss</a:t>
              </a:r>
            </a:p>
          </p:txBody>
        </p:sp>
        <p:sp>
          <p:nvSpPr>
            <p:cNvPr id="70686" name="Text Box 70">
              <a:extLst>
                <a:ext uri="{FF2B5EF4-FFF2-40B4-BE49-F238E27FC236}">
                  <a16:creationId xmlns:a16="http://schemas.microsoft.com/office/drawing/2014/main" id="{724465DF-2AF2-2343-AEC1-4469B7ABB2E1}"/>
                </a:ext>
              </a:extLst>
            </p:cNvPr>
            <p:cNvSpPr txBox="1">
              <a:spLocks noChangeArrowheads="1"/>
            </p:cNvSpPr>
            <p:nvPr/>
          </p:nvSpPr>
          <p:spPr bwMode="auto">
            <a:xfrm>
              <a:off x="4191000" y="4114800"/>
              <a:ext cx="490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N/A</a:t>
              </a:r>
            </a:p>
          </p:txBody>
        </p:sp>
        <p:sp>
          <p:nvSpPr>
            <p:cNvPr id="70687" name="Text Box 71">
              <a:extLst>
                <a:ext uri="{FF2B5EF4-FFF2-40B4-BE49-F238E27FC236}">
                  <a16:creationId xmlns:a16="http://schemas.microsoft.com/office/drawing/2014/main" id="{BF6D887C-0939-6243-8CDD-BF83E8E20572}"/>
                </a:ext>
              </a:extLst>
            </p:cNvPr>
            <p:cNvSpPr txBox="1">
              <a:spLocks noChangeArrowheads="1"/>
            </p:cNvSpPr>
            <p:nvPr/>
          </p:nvSpPr>
          <p:spPr bwMode="auto">
            <a:xfrm>
              <a:off x="3576638" y="4779963"/>
              <a:ext cx="1749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LAI    PSN</a:t>
              </a:r>
            </a:p>
            <a:p>
              <a:pPr eaLnBrk="1" hangingPunct="1"/>
              <a:r>
                <a:rPr lang="en-US" altLang="en-US" sz="1400"/>
                <a:t>Plant/Soil Respiration</a:t>
              </a:r>
            </a:p>
            <a:p>
              <a:pPr eaLnBrk="1" hangingPunct="1"/>
              <a:r>
                <a:rPr lang="en-US" altLang="en-US" sz="1400"/>
                <a:t>Litter/Soil Carbon</a:t>
              </a:r>
            </a:p>
            <a:p>
              <a:pPr eaLnBrk="1" hangingPunct="1"/>
              <a:r>
                <a:rPr lang="en-US" altLang="en-US" sz="1400"/>
                <a:t>Soil/Surface Nitrate</a:t>
              </a:r>
            </a:p>
          </p:txBody>
        </p:sp>
        <p:sp>
          <p:nvSpPr>
            <p:cNvPr id="70688" name="Text Box 72">
              <a:extLst>
                <a:ext uri="{FF2B5EF4-FFF2-40B4-BE49-F238E27FC236}">
                  <a16:creationId xmlns:a16="http://schemas.microsoft.com/office/drawing/2014/main" id="{393ADF39-40D7-BF42-BE55-16C3956C93B9}"/>
                </a:ext>
              </a:extLst>
            </p:cNvPr>
            <p:cNvSpPr txBox="1">
              <a:spLocks noChangeArrowheads="1"/>
            </p:cNvSpPr>
            <p:nvPr/>
          </p:nvSpPr>
          <p:spPr bwMode="auto">
            <a:xfrm>
              <a:off x="3444875" y="5799138"/>
              <a:ext cx="19304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Leaf/Root/Stem C</a:t>
              </a:r>
            </a:p>
            <a:p>
              <a:pPr eaLnBrk="1" hangingPunct="1"/>
              <a:r>
                <a:rPr lang="en-US" altLang="en-US" sz="1400"/>
                <a:t>Maint/Growth Resp</a:t>
              </a:r>
            </a:p>
            <a:p>
              <a:pPr eaLnBrk="1" hangingPunct="1"/>
              <a:r>
                <a:rPr lang="en-US" altLang="en-US" sz="1400"/>
                <a:t>LAI    PSN</a:t>
              </a:r>
            </a:p>
            <a:p>
              <a:pPr eaLnBrk="1" hangingPunct="1"/>
              <a:r>
                <a:rPr lang="en-US" altLang="en-US" sz="1400"/>
                <a:t>Coarse Woody Debris C</a:t>
              </a:r>
            </a:p>
          </p:txBody>
        </p:sp>
        <p:sp>
          <p:nvSpPr>
            <p:cNvPr id="70689" name="Text Box 73">
              <a:extLst>
                <a:ext uri="{FF2B5EF4-FFF2-40B4-BE49-F238E27FC236}">
                  <a16:creationId xmlns:a16="http://schemas.microsoft.com/office/drawing/2014/main" id="{81DD3FC8-5A7C-5B4D-93CE-623407ACEF74}"/>
                </a:ext>
              </a:extLst>
            </p:cNvPr>
            <p:cNvSpPr txBox="1">
              <a:spLocks noChangeArrowheads="1"/>
            </p:cNvSpPr>
            <p:nvPr/>
          </p:nvSpPr>
          <p:spPr bwMode="auto">
            <a:xfrm>
              <a:off x="5405438" y="1830388"/>
              <a:ext cx="16573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Streamflow</a:t>
              </a:r>
            </a:p>
            <a:p>
              <a:pPr eaLnBrk="1" hangingPunct="1"/>
              <a:r>
                <a:rPr lang="en-US" altLang="en-US" sz="1400"/>
                <a:t>DOC/DON</a:t>
              </a:r>
            </a:p>
            <a:p>
              <a:pPr eaLnBrk="1" hangingPunct="1"/>
              <a:r>
                <a:rPr lang="en-US" altLang="en-US" sz="1400"/>
                <a:t>LAI    PSN    ET</a:t>
              </a:r>
            </a:p>
            <a:p>
              <a:pPr eaLnBrk="1" hangingPunct="1"/>
              <a:r>
                <a:rPr lang="en-US" altLang="en-US" sz="1400"/>
                <a:t>Vegetation N uptake</a:t>
              </a:r>
            </a:p>
          </p:txBody>
        </p:sp>
        <p:sp>
          <p:nvSpPr>
            <p:cNvPr id="70690" name="Text Box 74">
              <a:extLst>
                <a:ext uri="{FF2B5EF4-FFF2-40B4-BE49-F238E27FC236}">
                  <a16:creationId xmlns:a16="http://schemas.microsoft.com/office/drawing/2014/main" id="{BBBF1B77-9005-D542-86B6-ED6933D4E065}"/>
                </a:ext>
              </a:extLst>
            </p:cNvPr>
            <p:cNvSpPr txBox="1">
              <a:spLocks noChangeArrowheads="1"/>
            </p:cNvSpPr>
            <p:nvPr/>
          </p:nvSpPr>
          <p:spPr bwMode="auto">
            <a:xfrm>
              <a:off x="5405438" y="2835275"/>
              <a:ext cx="16573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Streamflow</a:t>
              </a:r>
            </a:p>
            <a:p>
              <a:pPr eaLnBrk="1" hangingPunct="1"/>
              <a:r>
                <a:rPr lang="en-US" altLang="en-US" sz="1400"/>
                <a:t>DOC/DON</a:t>
              </a:r>
            </a:p>
            <a:p>
              <a:pPr eaLnBrk="1" hangingPunct="1"/>
              <a:r>
                <a:rPr lang="en-US" altLang="en-US" sz="1400"/>
                <a:t>LAI  PSN  ET</a:t>
              </a:r>
            </a:p>
            <a:p>
              <a:pPr eaLnBrk="1" hangingPunct="1"/>
              <a:r>
                <a:rPr lang="en-US" altLang="en-US" sz="1400"/>
                <a:t>Vegetation N uptake</a:t>
              </a:r>
            </a:p>
          </p:txBody>
        </p:sp>
        <p:sp>
          <p:nvSpPr>
            <p:cNvPr id="70691" name="Text Box 75">
              <a:extLst>
                <a:ext uri="{FF2B5EF4-FFF2-40B4-BE49-F238E27FC236}">
                  <a16:creationId xmlns:a16="http://schemas.microsoft.com/office/drawing/2014/main" id="{DDE0292C-7EB8-AC4E-8EE8-2F0490C1A660}"/>
                </a:ext>
              </a:extLst>
            </p:cNvPr>
            <p:cNvSpPr txBox="1">
              <a:spLocks noChangeArrowheads="1"/>
            </p:cNvSpPr>
            <p:nvPr/>
          </p:nvSpPr>
          <p:spPr bwMode="auto">
            <a:xfrm>
              <a:off x="5405438" y="3798888"/>
              <a:ext cx="17113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Precipitation</a:t>
              </a:r>
            </a:p>
            <a:p>
              <a:pPr eaLnBrk="1" hangingPunct="1"/>
              <a:r>
                <a:rPr lang="en-US" altLang="en-US" sz="1400"/>
                <a:t>Direct Radiation</a:t>
              </a:r>
            </a:p>
            <a:p>
              <a:pPr eaLnBrk="1" hangingPunct="1"/>
              <a:r>
                <a:rPr lang="en-US" altLang="en-US" sz="1400"/>
                <a:t>Diffuse Radiation</a:t>
              </a:r>
            </a:p>
            <a:p>
              <a:pPr eaLnBrk="1" hangingPunct="1"/>
              <a:r>
                <a:rPr lang="en-US" altLang="en-US" sz="1400"/>
                <a:t>Avg. Min/Max Temp</a:t>
              </a:r>
            </a:p>
          </p:txBody>
        </p:sp>
        <p:sp>
          <p:nvSpPr>
            <p:cNvPr id="70692" name="Text Box 76">
              <a:extLst>
                <a:ext uri="{FF2B5EF4-FFF2-40B4-BE49-F238E27FC236}">
                  <a16:creationId xmlns:a16="http://schemas.microsoft.com/office/drawing/2014/main" id="{4924D87A-3D6E-844D-B9F7-CD99C3EEDF96}"/>
                </a:ext>
              </a:extLst>
            </p:cNvPr>
            <p:cNvSpPr txBox="1">
              <a:spLocks noChangeArrowheads="1"/>
            </p:cNvSpPr>
            <p:nvPr/>
          </p:nvSpPr>
          <p:spPr bwMode="auto">
            <a:xfrm>
              <a:off x="5405438" y="4791075"/>
              <a:ext cx="1697037"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Soil Moisture</a:t>
              </a:r>
            </a:p>
            <a:p>
              <a:pPr eaLnBrk="1" hangingPunct="1"/>
              <a:r>
                <a:rPr lang="en-US" altLang="en-US" sz="1400"/>
                <a:t>Net Nitrate Flux</a:t>
              </a:r>
            </a:p>
            <a:p>
              <a:pPr eaLnBrk="1" hangingPunct="1"/>
              <a:r>
                <a:rPr lang="en-US" altLang="en-US" sz="1400"/>
                <a:t>ET   LAI   NPSN</a:t>
              </a:r>
            </a:p>
            <a:p>
              <a:pPr eaLnBrk="1" hangingPunct="1"/>
              <a:r>
                <a:rPr lang="en-US" altLang="en-US" sz="1400"/>
                <a:t>Vegetation N Uptake</a:t>
              </a:r>
            </a:p>
          </p:txBody>
        </p:sp>
        <p:sp>
          <p:nvSpPr>
            <p:cNvPr id="70693" name="Text Box 77">
              <a:extLst>
                <a:ext uri="{FF2B5EF4-FFF2-40B4-BE49-F238E27FC236}">
                  <a16:creationId xmlns:a16="http://schemas.microsoft.com/office/drawing/2014/main" id="{5F9A6261-E924-A647-9EB2-745E2DEB092A}"/>
                </a:ext>
              </a:extLst>
            </p:cNvPr>
            <p:cNvSpPr txBox="1">
              <a:spLocks noChangeArrowheads="1"/>
            </p:cNvSpPr>
            <p:nvPr/>
          </p:nvSpPr>
          <p:spPr bwMode="auto">
            <a:xfrm>
              <a:off x="5405438" y="5867400"/>
              <a:ext cx="16652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LAI</a:t>
              </a:r>
            </a:p>
            <a:p>
              <a:pPr eaLnBrk="1" hangingPunct="1"/>
              <a:r>
                <a:rPr lang="en-US" altLang="en-US" sz="1400"/>
                <a:t>NPSN</a:t>
              </a:r>
            </a:p>
            <a:p>
              <a:pPr eaLnBrk="1" hangingPunct="1"/>
              <a:r>
                <a:rPr lang="en-US" altLang="en-US" sz="1400"/>
                <a:t>Leaf Water Potential</a:t>
              </a:r>
            </a:p>
          </p:txBody>
        </p:sp>
        <p:sp>
          <p:nvSpPr>
            <p:cNvPr id="70694" name="Text Box 78">
              <a:extLst>
                <a:ext uri="{FF2B5EF4-FFF2-40B4-BE49-F238E27FC236}">
                  <a16:creationId xmlns:a16="http://schemas.microsoft.com/office/drawing/2014/main" id="{3BF45C89-D0CF-B94C-97A1-7A4E766A8F30}"/>
                </a:ext>
              </a:extLst>
            </p:cNvPr>
            <p:cNvSpPr txBox="1">
              <a:spLocks noChangeArrowheads="1"/>
            </p:cNvSpPr>
            <p:nvPr/>
          </p:nvSpPr>
          <p:spPr bwMode="auto">
            <a:xfrm>
              <a:off x="7367588" y="1830388"/>
              <a:ext cx="14144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GPSN</a:t>
              </a:r>
            </a:p>
            <a:p>
              <a:pPr eaLnBrk="1" hangingPunct="1"/>
              <a:r>
                <a:rPr lang="en-US" altLang="en-US" sz="1400"/>
                <a:t>Plant Respiration</a:t>
              </a:r>
            </a:p>
            <a:p>
              <a:pPr eaLnBrk="1" hangingPunct="1"/>
              <a:r>
                <a:rPr lang="en-US" altLang="en-US" sz="1400"/>
                <a:t>New Carbon</a:t>
              </a:r>
            </a:p>
            <a:p>
              <a:pPr eaLnBrk="1" hangingPunct="1"/>
              <a:r>
                <a:rPr lang="en-US" altLang="en-US" sz="1400"/>
                <a:t>Denitrification</a:t>
              </a:r>
            </a:p>
          </p:txBody>
        </p:sp>
        <p:sp>
          <p:nvSpPr>
            <p:cNvPr id="70695" name="Text Box 79">
              <a:extLst>
                <a:ext uri="{FF2B5EF4-FFF2-40B4-BE49-F238E27FC236}">
                  <a16:creationId xmlns:a16="http://schemas.microsoft.com/office/drawing/2014/main" id="{F3F03548-2C3C-3648-8861-F61E116D7071}"/>
                </a:ext>
              </a:extLst>
            </p:cNvPr>
            <p:cNvSpPr txBox="1">
              <a:spLocks noChangeArrowheads="1"/>
            </p:cNvSpPr>
            <p:nvPr/>
          </p:nvSpPr>
          <p:spPr bwMode="auto">
            <a:xfrm>
              <a:off x="7319963" y="2824163"/>
              <a:ext cx="150971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Nitrate to Stream</a:t>
              </a:r>
            </a:p>
            <a:p>
              <a:pPr eaLnBrk="1" hangingPunct="1"/>
              <a:r>
                <a:rPr lang="en-US" altLang="en-US" sz="1400"/>
                <a:t>Organic C&amp;N loss</a:t>
              </a:r>
            </a:p>
            <a:p>
              <a:pPr eaLnBrk="1" hangingPunct="1"/>
              <a:r>
                <a:rPr lang="en-US" altLang="en-US" sz="1400"/>
                <a:t>ET  NPSN</a:t>
              </a:r>
            </a:p>
            <a:p>
              <a:pPr eaLnBrk="1" hangingPunct="1"/>
              <a:r>
                <a:rPr lang="en-US" altLang="en-US" sz="1400"/>
                <a:t>Mineralized N</a:t>
              </a:r>
            </a:p>
          </p:txBody>
        </p:sp>
        <p:sp>
          <p:nvSpPr>
            <p:cNvPr id="70696" name="Text Box 80">
              <a:extLst>
                <a:ext uri="{FF2B5EF4-FFF2-40B4-BE49-F238E27FC236}">
                  <a16:creationId xmlns:a16="http://schemas.microsoft.com/office/drawing/2014/main" id="{716A050F-E3BA-8A48-A83F-AC37A9E23635}"/>
                </a:ext>
              </a:extLst>
            </p:cNvPr>
            <p:cNvSpPr txBox="1">
              <a:spLocks noChangeArrowheads="1"/>
            </p:cNvSpPr>
            <p:nvPr/>
          </p:nvSpPr>
          <p:spPr bwMode="auto">
            <a:xfrm>
              <a:off x="7151688" y="4760913"/>
              <a:ext cx="18446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 Day below Sat thresh</a:t>
              </a:r>
            </a:p>
            <a:p>
              <a:pPr eaLnBrk="1" hangingPunct="1"/>
              <a:r>
                <a:rPr lang="en-US" altLang="en-US" sz="1400"/>
                <a:t>Net Nitrate Flux</a:t>
              </a:r>
            </a:p>
            <a:p>
              <a:pPr eaLnBrk="1" hangingPunct="1"/>
              <a:r>
                <a:rPr lang="en-US" altLang="en-US" sz="1400"/>
                <a:t>ET  NPSN  MaxLAI</a:t>
              </a:r>
            </a:p>
            <a:p>
              <a:pPr eaLnBrk="1" hangingPunct="1"/>
              <a:r>
                <a:rPr lang="en-US" altLang="en-US" sz="1400"/>
                <a:t>Organic C&amp;N loss</a:t>
              </a:r>
            </a:p>
          </p:txBody>
        </p:sp>
        <p:sp>
          <p:nvSpPr>
            <p:cNvPr id="70697" name="Text Box 81">
              <a:extLst>
                <a:ext uri="{FF2B5EF4-FFF2-40B4-BE49-F238E27FC236}">
                  <a16:creationId xmlns:a16="http://schemas.microsoft.com/office/drawing/2014/main" id="{67722FA1-255A-DB46-8F98-D8DEF73B79C3}"/>
                </a:ext>
              </a:extLst>
            </p:cNvPr>
            <p:cNvSpPr txBox="1">
              <a:spLocks noChangeArrowheads="1"/>
            </p:cNvSpPr>
            <p:nvPr/>
          </p:nvSpPr>
          <p:spPr bwMode="auto">
            <a:xfrm>
              <a:off x="7829550" y="4114800"/>
              <a:ext cx="490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N/A</a:t>
              </a:r>
            </a:p>
          </p:txBody>
        </p:sp>
        <p:sp>
          <p:nvSpPr>
            <p:cNvPr id="70698" name="Text Box 82">
              <a:extLst>
                <a:ext uri="{FF2B5EF4-FFF2-40B4-BE49-F238E27FC236}">
                  <a16:creationId xmlns:a16="http://schemas.microsoft.com/office/drawing/2014/main" id="{D7A210EA-5E7A-B642-8339-A78032DEC35D}"/>
                </a:ext>
              </a:extLst>
            </p:cNvPr>
            <p:cNvSpPr txBox="1">
              <a:spLocks noChangeArrowheads="1"/>
            </p:cNvSpPr>
            <p:nvPr/>
          </p:nvSpPr>
          <p:spPr bwMode="auto">
            <a:xfrm>
              <a:off x="7240588" y="5943600"/>
              <a:ext cx="16652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t>NPSN</a:t>
              </a:r>
            </a:p>
            <a:p>
              <a:pPr eaLnBrk="1" hangingPunct="1"/>
              <a:r>
                <a:rPr lang="en-US" altLang="en-US" sz="1400"/>
                <a:t>Leaf Water Potential</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Group 12">
            <a:extLst>
              <a:ext uri="{FF2B5EF4-FFF2-40B4-BE49-F238E27FC236}">
                <a16:creationId xmlns:a16="http://schemas.microsoft.com/office/drawing/2014/main" id="{4B3B7BF4-0C91-7348-B581-117953ADAF0B}"/>
              </a:ext>
            </a:extLst>
          </p:cNvPr>
          <p:cNvGrpSpPr>
            <a:grpSpLocks/>
          </p:cNvGrpSpPr>
          <p:nvPr/>
        </p:nvGrpSpPr>
        <p:grpSpPr bwMode="auto">
          <a:xfrm>
            <a:off x="0" y="0"/>
            <a:ext cx="9144000" cy="6858000"/>
            <a:chOff x="0" y="0"/>
            <a:chExt cx="9144000" cy="6858000"/>
          </a:xfrm>
        </p:grpSpPr>
        <p:sp>
          <p:nvSpPr>
            <p:cNvPr id="4" name="Rectangle 3">
              <a:extLst>
                <a:ext uri="{FF2B5EF4-FFF2-40B4-BE49-F238E27FC236}">
                  <a16:creationId xmlns:a16="http://schemas.microsoft.com/office/drawing/2014/main" id="{4860F5B6-A609-EC40-A3F4-1E9599492B7D}"/>
                </a:ext>
              </a:extLst>
            </p:cNvPr>
            <p:cNvSpPr>
              <a:spLocks/>
            </p:cNvSpPr>
            <p:nvPr/>
          </p:nvSpPr>
          <p:spPr bwMode="auto">
            <a:xfrm>
              <a:off x="1022350" y="0"/>
              <a:ext cx="8121650" cy="6858000"/>
            </a:xfrm>
            <a:prstGeom prst="rect">
              <a:avLst/>
            </a:prstGeom>
            <a:solidFill>
              <a:schemeClr val="accent5">
                <a:lumMod val="20000"/>
                <a:lumOff val="80000"/>
              </a:schemeClr>
            </a:solidFill>
            <a:ln w="47625">
              <a:solidFill>
                <a:schemeClr val="bg1"/>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5" name="Rectangle 4">
              <a:extLst>
                <a:ext uri="{FF2B5EF4-FFF2-40B4-BE49-F238E27FC236}">
                  <a16:creationId xmlns:a16="http://schemas.microsoft.com/office/drawing/2014/main" id="{B7C67DF6-9AE1-0D48-9034-11BF0028FFDA}"/>
                </a:ext>
              </a:extLst>
            </p:cNvPr>
            <p:cNvSpPr>
              <a:spLocks/>
            </p:cNvSpPr>
            <p:nvPr/>
          </p:nvSpPr>
          <p:spPr bwMode="auto">
            <a:xfrm>
              <a:off x="0" y="0"/>
              <a:ext cx="1022350" cy="685800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72710" name="Group 8">
              <a:extLst>
                <a:ext uri="{FF2B5EF4-FFF2-40B4-BE49-F238E27FC236}">
                  <a16:creationId xmlns:a16="http://schemas.microsoft.com/office/drawing/2014/main" id="{DB3400FA-8CF8-AA41-902C-6C643C855A75}"/>
                </a:ext>
              </a:extLst>
            </p:cNvPr>
            <p:cNvGrpSpPr>
              <a:grpSpLocks/>
            </p:cNvGrpSpPr>
            <p:nvPr/>
          </p:nvGrpSpPr>
          <p:grpSpPr bwMode="auto">
            <a:xfrm>
              <a:off x="73502" y="79495"/>
              <a:ext cx="867542" cy="873153"/>
              <a:chOff x="48" y="0"/>
              <a:chExt cx="748" cy="752"/>
            </a:xfrm>
          </p:grpSpPr>
          <p:pic>
            <p:nvPicPr>
              <p:cNvPr id="72712" name="Picture 7">
                <a:extLst>
                  <a:ext uri="{FF2B5EF4-FFF2-40B4-BE49-F238E27FC236}">
                    <a16:creationId xmlns:a16="http://schemas.microsoft.com/office/drawing/2014/main" id="{E63C3248-BB2C-F243-8557-B9E2966BE43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3" name="AutoShape 5">
                <a:extLst>
                  <a:ext uri="{FF2B5EF4-FFF2-40B4-BE49-F238E27FC236}">
                    <a16:creationId xmlns:a16="http://schemas.microsoft.com/office/drawing/2014/main" id="{4D371C26-E02E-5248-AFC9-37DDA81B7F6D}"/>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pic>
          <p:nvPicPr>
            <p:cNvPr id="72711" name="Picture 6">
              <a:extLst>
                <a:ext uri="{FF2B5EF4-FFF2-40B4-BE49-F238E27FC236}">
                  <a16:creationId xmlns:a16="http://schemas.microsoft.com/office/drawing/2014/main" id="{D85F4DF2-5A9D-5F48-90FC-B819802365B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 y="3953946"/>
              <a:ext cx="919487" cy="2821781"/>
            </a:xfrm>
            <a:prstGeom prst="rect">
              <a:avLst/>
            </a:prstGeom>
            <a:noFill/>
            <a:ln>
              <a:noFill/>
            </a:ln>
            <a:extLst>
              <a:ext uri="{909E8E84-426E-40DD-AFC4-6F175D3DCCD1}">
                <a14:hiddenFill xmlns:a14="http://schemas.microsoft.com/office/drawing/2010/main">
                  <a:solidFill>
                    <a:srgbClr val="FFFFFF">
                      <a:alpha val="69000"/>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707" name="TextBox 3">
            <a:extLst>
              <a:ext uri="{FF2B5EF4-FFF2-40B4-BE49-F238E27FC236}">
                <a16:creationId xmlns:a16="http://schemas.microsoft.com/office/drawing/2014/main" id="{527CBE47-68A2-874A-BBA7-B863EEF67118}"/>
              </a:ext>
            </a:extLst>
          </p:cNvPr>
          <p:cNvSpPr txBox="1">
            <a:spLocks noChangeArrowheads="1"/>
          </p:cNvSpPr>
          <p:nvPr/>
        </p:nvSpPr>
        <p:spPr bwMode="auto">
          <a:xfrm>
            <a:off x="1176338" y="84138"/>
            <a:ext cx="7724775" cy="637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Output files for each of the four temporal levels will always be built and written to the output directory.</a:t>
            </a:r>
          </a:p>
          <a:p>
            <a:pPr eaLnBrk="1" hangingPunct="1">
              <a:buFont typeface="Wingdings" pitchFamily="2" charset="2"/>
              <a:buChar char="§"/>
            </a:pPr>
            <a:r>
              <a:rPr lang="en-US" altLang="en-US"/>
              <a:t> Hourly</a:t>
            </a:r>
          </a:p>
          <a:p>
            <a:pPr eaLnBrk="1" hangingPunct="1">
              <a:buFont typeface="Wingdings" pitchFamily="2" charset="2"/>
              <a:buChar char="§"/>
            </a:pPr>
            <a:r>
              <a:rPr lang="en-US" altLang="en-US"/>
              <a:t> Daily</a:t>
            </a:r>
          </a:p>
          <a:p>
            <a:pPr eaLnBrk="1" hangingPunct="1">
              <a:buFont typeface="Wingdings" pitchFamily="2" charset="2"/>
              <a:buChar char="§"/>
            </a:pPr>
            <a:r>
              <a:rPr lang="en-US" altLang="en-US"/>
              <a:t> Monthly</a:t>
            </a:r>
          </a:p>
          <a:p>
            <a:pPr eaLnBrk="1" hangingPunct="1">
              <a:buFont typeface="Wingdings" pitchFamily="2" charset="2"/>
              <a:buChar char="§"/>
            </a:pPr>
            <a:r>
              <a:rPr lang="en-US" altLang="en-US"/>
              <a:t> Yearly</a:t>
            </a:r>
          </a:p>
          <a:p>
            <a:pPr eaLnBrk="1" hangingPunct="1"/>
            <a:endParaRPr lang="en-US" altLang="en-US"/>
          </a:p>
          <a:p>
            <a:pPr eaLnBrk="1" hangingPunct="1"/>
            <a:r>
              <a:rPr lang="en-US" altLang="en-US"/>
              <a:t>However, if a command was not included in the tec file for a spatial level, no output will be printed to that output file.</a:t>
            </a:r>
          </a:p>
          <a:p>
            <a:pPr eaLnBrk="1" hangingPunct="1"/>
            <a:endParaRPr lang="en-US" altLang="en-US"/>
          </a:p>
          <a:p>
            <a:pPr eaLnBrk="1" hangingPunct="1"/>
            <a:r>
              <a:rPr lang="en-US" altLang="en-US"/>
              <a:t>Maintenance is suggested on a regular basis to eliminate empty files (the output directory can get very crowded!)</a:t>
            </a:r>
          </a:p>
          <a:p>
            <a:pPr eaLnBrk="1" hangingPunct="1"/>
            <a:r>
              <a:rPr lang="en-US" altLang="en-US"/>
              <a:t>Be careful when choosing finer scale level output – the time period of printing may result in very large output files.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10">
            <a:extLst>
              <a:ext uri="{FF2B5EF4-FFF2-40B4-BE49-F238E27FC236}">
                <a16:creationId xmlns:a16="http://schemas.microsoft.com/office/drawing/2014/main" id="{DB81E13F-0C27-C142-B591-37F4FF8A4117}"/>
              </a:ext>
            </a:extLst>
          </p:cNvPr>
          <p:cNvGrpSpPr>
            <a:grpSpLocks/>
          </p:cNvGrpSpPr>
          <p:nvPr/>
        </p:nvGrpSpPr>
        <p:grpSpPr bwMode="auto">
          <a:xfrm>
            <a:off x="0" y="0"/>
            <a:ext cx="9144000" cy="6858000"/>
            <a:chOff x="0" y="0"/>
            <a:chExt cx="9144000" cy="6858000"/>
          </a:xfrm>
        </p:grpSpPr>
        <p:sp>
          <p:nvSpPr>
            <p:cNvPr id="5" name="Rectangle 1">
              <a:extLst>
                <a:ext uri="{FF2B5EF4-FFF2-40B4-BE49-F238E27FC236}">
                  <a16:creationId xmlns:a16="http://schemas.microsoft.com/office/drawing/2014/main" id="{D8FB3799-35E9-234A-A2FC-05824C9E285C}"/>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6" name="Rectangle 2">
              <a:extLst>
                <a:ext uri="{FF2B5EF4-FFF2-40B4-BE49-F238E27FC236}">
                  <a16:creationId xmlns:a16="http://schemas.microsoft.com/office/drawing/2014/main" id="{249A4EF9-BD76-154B-B032-7169C5F23BB2}"/>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68616" name="Group 3">
              <a:extLst>
                <a:ext uri="{FF2B5EF4-FFF2-40B4-BE49-F238E27FC236}">
                  <a16:creationId xmlns:a16="http://schemas.microsoft.com/office/drawing/2014/main" id="{51AD1646-9C70-234C-84F8-298C16D28958}"/>
                </a:ext>
              </a:extLst>
            </p:cNvPr>
            <p:cNvGrpSpPr>
              <a:grpSpLocks/>
            </p:cNvGrpSpPr>
            <p:nvPr/>
          </p:nvGrpSpPr>
          <p:grpSpPr bwMode="auto">
            <a:xfrm>
              <a:off x="121422" y="79488"/>
              <a:ext cx="867542" cy="873071"/>
              <a:chOff x="48" y="0"/>
              <a:chExt cx="748" cy="752"/>
            </a:xfrm>
          </p:grpSpPr>
          <p:pic>
            <p:nvPicPr>
              <p:cNvPr id="68617" name="Picture 4">
                <a:extLst>
                  <a:ext uri="{FF2B5EF4-FFF2-40B4-BE49-F238E27FC236}">
                    <a16:creationId xmlns:a16="http://schemas.microsoft.com/office/drawing/2014/main" id="{E9E892DF-8136-DA4A-B98D-E0D864F045A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8" name="AutoShape 5">
                <a:extLst>
                  <a:ext uri="{FF2B5EF4-FFF2-40B4-BE49-F238E27FC236}">
                    <a16:creationId xmlns:a16="http://schemas.microsoft.com/office/drawing/2014/main" id="{2E997E1C-5EB2-2347-87F1-357A2DDB3196}"/>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68611" name="Title 8">
            <a:extLst>
              <a:ext uri="{FF2B5EF4-FFF2-40B4-BE49-F238E27FC236}">
                <a16:creationId xmlns:a16="http://schemas.microsoft.com/office/drawing/2014/main" id="{68487EE6-8BA1-3A44-9D58-B213D2B169AE}"/>
              </a:ext>
            </a:extLst>
          </p:cNvPr>
          <p:cNvSpPr txBox="1">
            <a:spLocks/>
          </p:cNvSpPr>
          <p:nvPr/>
        </p:nvSpPr>
        <p:spPr bwMode="auto">
          <a:xfrm>
            <a:off x="914400" y="0"/>
            <a:ext cx="778033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dirty="0">
                <a:solidFill>
                  <a:srgbClr val="003D00"/>
                </a:solidFill>
                <a:latin typeface="Calibri" panose="020F0502020204030204" pitchFamily="34" charset="0"/>
                <a:cs typeface="Arial" panose="020B0604020202020204" pitchFamily="34" charset="0"/>
              </a:rPr>
              <a:t>Output and Run-time Options (new method!!!)</a:t>
            </a:r>
          </a:p>
        </p:txBody>
      </p:sp>
      <p:sp>
        <p:nvSpPr>
          <p:cNvPr id="68612" name="Rectangle 3">
            <a:extLst>
              <a:ext uri="{FF2B5EF4-FFF2-40B4-BE49-F238E27FC236}">
                <a16:creationId xmlns:a16="http://schemas.microsoft.com/office/drawing/2014/main" id="{7FCF9258-5D21-9D4A-8CB2-FE90E9A6520B}"/>
              </a:ext>
            </a:extLst>
          </p:cNvPr>
          <p:cNvSpPr>
            <a:spLocks noGrp="1" noChangeArrowheads="1"/>
          </p:cNvSpPr>
          <p:nvPr>
            <p:ph type="body" idx="1"/>
          </p:nvPr>
        </p:nvSpPr>
        <p:spPr>
          <a:xfrm>
            <a:off x="130175" y="1009650"/>
            <a:ext cx="8793163" cy="5848350"/>
          </a:xfrm>
        </p:spPr>
        <p:txBody>
          <a:bodyPr/>
          <a:lstStyle/>
          <a:p>
            <a:pPr eaLnBrk="1" hangingPunct="1"/>
            <a:r>
              <a:rPr lang="en-US" altLang="en-US" sz="2400" dirty="0">
                <a:ea typeface="ＭＳ Ｐゴシック" panose="020B0600070205080204" pitchFamily="34" charset="-128"/>
              </a:rPr>
              <a:t>Output filters</a:t>
            </a:r>
          </a:p>
          <a:p>
            <a:pPr eaLnBrk="1" hangingPunct="1"/>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3610675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10">
            <a:extLst>
              <a:ext uri="{FF2B5EF4-FFF2-40B4-BE49-F238E27FC236}">
                <a16:creationId xmlns:a16="http://schemas.microsoft.com/office/drawing/2014/main" id="{49304D78-E70B-3B4E-B9D3-0ACB49EEF52F}"/>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F772E599-D692-FE49-8C31-2216001D1C15}"/>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5" name="Rectangle 2">
              <a:extLst>
                <a:ext uri="{FF2B5EF4-FFF2-40B4-BE49-F238E27FC236}">
                  <a16:creationId xmlns:a16="http://schemas.microsoft.com/office/drawing/2014/main" id="{A52A5E3E-5B4D-664A-BC77-3120BC921EE1}"/>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22535" name="Group 3">
              <a:extLst>
                <a:ext uri="{FF2B5EF4-FFF2-40B4-BE49-F238E27FC236}">
                  <a16:creationId xmlns:a16="http://schemas.microsoft.com/office/drawing/2014/main" id="{65DB9893-2741-0448-BAE5-A867DA3865AC}"/>
                </a:ext>
              </a:extLst>
            </p:cNvPr>
            <p:cNvGrpSpPr>
              <a:grpSpLocks/>
            </p:cNvGrpSpPr>
            <p:nvPr/>
          </p:nvGrpSpPr>
          <p:grpSpPr bwMode="auto">
            <a:xfrm>
              <a:off x="121422" y="79488"/>
              <a:ext cx="867542" cy="873071"/>
              <a:chOff x="48" y="0"/>
              <a:chExt cx="748" cy="752"/>
            </a:xfrm>
          </p:grpSpPr>
          <p:pic>
            <p:nvPicPr>
              <p:cNvPr id="22536" name="Picture 4">
                <a:extLst>
                  <a:ext uri="{FF2B5EF4-FFF2-40B4-BE49-F238E27FC236}">
                    <a16:creationId xmlns:a16="http://schemas.microsoft.com/office/drawing/2014/main" id="{593F2E20-FB81-C649-BD01-2CBA68C15B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AutoShape 5">
                <a:extLst>
                  <a:ext uri="{FF2B5EF4-FFF2-40B4-BE49-F238E27FC236}">
                    <a16:creationId xmlns:a16="http://schemas.microsoft.com/office/drawing/2014/main" id="{908E6A52-FB99-B343-AE39-A2F3BDABE8D9}"/>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22531" name="Title 8">
            <a:extLst>
              <a:ext uri="{FF2B5EF4-FFF2-40B4-BE49-F238E27FC236}">
                <a16:creationId xmlns:a16="http://schemas.microsoft.com/office/drawing/2014/main" id="{24E25528-F02A-9C4C-9704-89A2244EDB3D}"/>
              </a:ext>
            </a:extLst>
          </p:cNvPr>
          <p:cNvSpPr txBox="1">
            <a:spLocks/>
          </p:cNvSpPr>
          <p:nvPr/>
        </p:nvSpPr>
        <p:spPr bwMode="auto">
          <a:xfrm>
            <a:off x="91440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cs typeface="Arial" panose="020B0604020202020204" pitchFamily="34" charset="0"/>
              </a:rPr>
              <a:t>Vertical drainage in RHESSys</a:t>
            </a:r>
          </a:p>
        </p:txBody>
      </p:sp>
      <p:pic>
        <p:nvPicPr>
          <p:cNvPr id="22532" name="Picture 1" descr="hydro.jpg">
            <a:extLst>
              <a:ext uri="{FF2B5EF4-FFF2-40B4-BE49-F238E27FC236}">
                <a16:creationId xmlns:a16="http://schemas.microsoft.com/office/drawing/2014/main" id="{1DB43C75-E500-5841-ACA9-BA67C55DE1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066800"/>
            <a:ext cx="4984750" cy="5670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10">
            <a:extLst>
              <a:ext uri="{FF2B5EF4-FFF2-40B4-BE49-F238E27FC236}">
                <a16:creationId xmlns:a16="http://schemas.microsoft.com/office/drawing/2014/main" id="{DB81E13F-0C27-C142-B591-37F4FF8A4117}"/>
              </a:ext>
            </a:extLst>
          </p:cNvPr>
          <p:cNvGrpSpPr>
            <a:grpSpLocks/>
          </p:cNvGrpSpPr>
          <p:nvPr/>
        </p:nvGrpSpPr>
        <p:grpSpPr bwMode="auto">
          <a:xfrm>
            <a:off x="0" y="0"/>
            <a:ext cx="9144000" cy="6858000"/>
            <a:chOff x="0" y="0"/>
            <a:chExt cx="9144000" cy="6858000"/>
          </a:xfrm>
        </p:grpSpPr>
        <p:sp>
          <p:nvSpPr>
            <p:cNvPr id="5" name="Rectangle 1">
              <a:extLst>
                <a:ext uri="{FF2B5EF4-FFF2-40B4-BE49-F238E27FC236}">
                  <a16:creationId xmlns:a16="http://schemas.microsoft.com/office/drawing/2014/main" id="{D8FB3799-35E9-234A-A2FC-05824C9E285C}"/>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6" name="Rectangle 2">
              <a:extLst>
                <a:ext uri="{FF2B5EF4-FFF2-40B4-BE49-F238E27FC236}">
                  <a16:creationId xmlns:a16="http://schemas.microsoft.com/office/drawing/2014/main" id="{249A4EF9-BD76-154B-B032-7169C5F23BB2}"/>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68616" name="Group 3">
              <a:extLst>
                <a:ext uri="{FF2B5EF4-FFF2-40B4-BE49-F238E27FC236}">
                  <a16:creationId xmlns:a16="http://schemas.microsoft.com/office/drawing/2014/main" id="{51AD1646-9C70-234C-84F8-298C16D28958}"/>
                </a:ext>
              </a:extLst>
            </p:cNvPr>
            <p:cNvGrpSpPr>
              <a:grpSpLocks/>
            </p:cNvGrpSpPr>
            <p:nvPr/>
          </p:nvGrpSpPr>
          <p:grpSpPr bwMode="auto">
            <a:xfrm>
              <a:off x="121422" y="79488"/>
              <a:ext cx="867542" cy="873071"/>
              <a:chOff x="48" y="0"/>
              <a:chExt cx="748" cy="752"/>
            </a:xfrm>
          </p:grpSpPr>
          <p:pic>
            <p:nvPicPr>
              <p:cNvPr id="68617" name="Picture 4">
                <a:extLst>
                  <a:ext uri="{FF2B5EF4-FFF2-40B4-BE49-F238E27FC236}">
                    <a16:creationId xmlns:a16="http://schemas.microsoft.com/office/drawing/2014/main" id="{E9E892DF-8136-DA4A-B98D-E0D864F045A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8" name="AutoShape 5">
                <a:extLst>
                  <a:ext uri="{FF2B5EF4-FFF2-40B4-BE49-F238E27FC236}">
                    <a16:creationId xmlns:a16="http://schemas.microsoft.com/office/drawing/2014/main" id="{2E997E1C-5EB2-2347-87F1-357A2DDB3196}"/>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68611" name="Title 8">
            <a:extLst>
              <a:ext uri="{FF2B5EF4-FFF2-40B4-BE49-F238E27FC236}">
                <a16:creationId xmlns:a16="http://schemas.microsoft.com/office/drawing/2014/main" id="{68487EE6-8BA1-3A44-9D58-B213D2B169AE}"/>
              </a:ext>
            </a:extLst>
          </p:cNvPr>
          <p:cNvSpPr txBox="1">
            <a:spLocks/>
          </p:cNvSpPr>
          <p:nvPr/>
        </p:nvSpPr>
        <p:spPr bwMode="auto">
          <a:xfrm>
            <a:off x="914400" y="0"/>
            <a:ext cx="778033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dirty="0">
                <a:solidFill>
                  <a:srgbClr val="003D00"/>
                </a:solidFill>
                <a:latin typeface="Calibri" panose="020F0502020204030204" pitchFamily="34" charset="0"/>
                <a:cs typeface="Arial" panose="020B0604020202020204" pitchFamily="34" charset="0"/>
              </a:rPr>
              <a:t>Multiscale Routing</a:t>
            </a:r>
          </a:p>
        </p:txBody>
      </p:sp>
      <p:sp>
        <p:nvSpPr>
          <p:cNvPr id="68612" name="Rectangle 3">
            <a:extLst>
              <a:ext uri="{FF2B5EF4-FFF2-40B4-BE49-F238E27FC236}">
                <a16:creationId xmlns:a16="http://schemas.microsoft.com/office/drawing/2014/main" id="{7FCF9258-5D21-9D4A-8CB2-FE90E9A6520B}"/>
              </a:ext>
            </a:extLst>
          </p:cNvPr>
          <p:cNvSpPr>
            <a:spLocks noGrp="1" noChangeArrowheads="1"/>
          </p:cNvSpPr>
          <p:nvPr>
            <p:ph type="body" idx="1"/>
          </p:nvPr>
        </p:nvSpPr>
        <p:spPr>
          <a:xfrm>
            <a:off x="130175" y="1009650"/>
            <a:ext cx="8793163" cy="5848350"/>
          </a:xfrm>
        </p:spPr>
        <p:txBody>
          <a:bodyPr/>
          <a:lstStyle/>
          <a:p>
            <a:pPr eaLnBrk="1" hangingPunct="1"/>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4101707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10">
            <a:extLst>
              <a:ext uri="{FF2B5EF4-FFF2-40B4-BE49-F238E27FC236}">
                <a16:creationId xmlns:a16="http://schemas.microsoft.com/office/drawing/2014/main" id="{DB81E13F-0C27-C142-B591-37F4FF8A4117}"/>
              </a:ext>
            </a:extLst>
          </p:cNvPr>
          <p:cNvGrpSpPr>
            <a:grpSpLocks/>
          </p:cNvGrpSpPr>
          <p:nvPr/>
        </p:nvGrpSpPr>
        <p:grpSpPr bwMode="auto">
          <a:xfrm>
            <a:off x="0" y="0"/>
            <a:ext cx="9144000" cy="6858000"/>
            <a:chOff x="0" y="0"/>
            <a:chExt cx="9144000" cy="6858000"/>
          </a:xfrm>
        </p:grpSpPr>
        <p:sp>
          <p:nvSpPr>
            <p:cNvPr id="5" name="Rectangle 1">
              <a:extLst>
                <a:ext uri="{FF2B5EF4-FFF2-40B4-BE49-F238E27FC236}">
                  <a16:creationId xmlns:a16="http://schemas.microsoft.com/office/drawing/2014/main" id="{D8FB3799-35E9-234A-A2FC-05824C9E285C}"/>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6" name="Rectangle 2">
              <a:extLst>
                <a:ext uri="{FF2B5EF4-FFF2-40B4-BE49-F238E27FC236}">
                  <a16:creationId xmlns:a16="http://schemas.microsoft.com/office/drawing/2014/main" id="{249A4EF9-BD76-154B-B032-7169C5F23BB2}"/>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68616" name="Group 3">
              <a:extLst>
                <a:ext uri="{FF2B5EF4-FFF2-40B4-BE49-F238E27FC236}">
                  <a16:creationId xmlns:a16="http://schemas.microsoft.com/office/drawing/2014/main" id="{51AD1646-9C70-234C-84F8-298C16D28958}"/>
                </a:ext>
              </a:extLst>
            </p:cNvPr>
            <p:cNvGrpSpPr>
              <a:grpSpLocks/>
            </p:cNvGrpSpPr>
            <p:nvPr/>
          </p:nvGrpSpPr>
          <p:grpSpPr bwMode="auto">
            <a:xfrm>
              <a:off x="121422" y="79488"/>
              <a:ext cx="867542" cy="873071"/>
              <a:chOff x="48" y="0"/>
              <a:chExt cx="748" cy="752"/>
            </a:xfrm>
          </p:grpSpPr>
          <p:pic>
            <p:nvPicPr>
              <p:cNvPr id="68617" name="Picture 4">
                <a:extLst>
                  <a:ext uri="{FF2B5EF4-FFF2-40B4-BE49-F238E27FC236}">
                    <a16:creationId xmlns:a16="http://schemas.microsoft.com/office/drawing/2014/main" id="{E9E892DF-8136-DA4A-B98D-E0D864F045A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8" name="AutoShape 5">
                <a:extLst>
                  <a:ext uri="{FF2B5EF4-FFF2-40B4-BE49-F238E27FC236}">
                    <a16:creationId xmlns:a16="http://schemas.microsoft.com/office/drawing/2014/main" id="{2E997E1C-5EB2-2347-87F1-357A2DDB3196}"/>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68611" name="Title 8">
            <a:extLst>
              <a:ext uri="{FF2B5EF4-FFF2-40B4-BE49-F238E27FC236}">
                <a16:creationId xmlns:a16="http://schemas.microsoft.com/office/drawing/2014/main" id="{68487EE6-8BA1-3A44-9D58-B213D2B169AE}"/>
              </a:ext>
            </a:extLst>
          </p:cNvPr>
          <p:cNvSpPr txBox="1">
            <a:spLocks/>
          </p:cNvSpPr>
          <p:nvPr/>
        </p:nvSpPr>
        <p:spPr bwMode="auto">
          <a:xfrm>
            <a:off x="914400" y="0"/>
            <a:ext cx="778033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2800" dirty="0">
              <a:solidFill>
                <a:srgbClr val="003D00"/>
              </a:solidFill>
              <a:latin typeface="Calibri" panose="020F0502020204030204" pitchFamily="34" charset="0"/>
              <a:cs typeface="Arial" panose="020B0604020202020204" pitchFamily="34" charset="0"/>
            </a:endParaRPr>
          </a:p>
        </p:txBody>
      </p:sp>
      <p:sp>
        <p:nvSpPr>
          <p:cNvPr id="68612" name="Rectangle 3">
            <a:extLst>
              <a:ext uri="{FF2B5EF4-FFF2-40B4-BE49-F238E27FC236}">
                <a16:creationId xmlns:a16="http://schemas.microsoft.com/office/drawing/2014/main" id="{7FCF9258-5D21-9D4A-8CB2-FE90E9A6520B}"/>
              </a:ext>
            </a:extLst>
          </p:cNvPr>
          <p:cNvSpPr>
            <a:spLocks noGrp="1" noChangeArrowheads="1"/>
          </p:cNvSpPr>
          <p:nvPr>
            <p:ph type="body" idx="1"/>
          </p:nvPr>
        </p:nvSpPr>
        <p:spPr>
          <a:xfrm>
            <a:off x="130175" y="1009650"/>
            <a:ext cx="8793163" cy="5848350"/>
          </a:xfrm>
        </p:spPr>
        <p:txBody>
          <a:bodyPr/>
          <a:lstStyle/>
          <a:p>
            <a:pPr eaLnBrk="1" hangingPunct="1"/>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297601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10">
            <a:extLst>
              <a:ext uri="{FF2B5EF4-FFF2-40B4-BE49-F238E27FC236}">
                <a16:creationId xmlns:a16="http://schemas.microsoft.com/office/drawing/2014/main" id="{53C5DAE3-A1AB-0D46-A3E3-F0444F922C7B}"/>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66826A66-D04C-BF4F-9721-AB066FE42DC4}"/>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5" name="Rectangle 2">
              <a:extLst>
                <a:ext uri="{FF2B5EF4-FFF2-40B4-BE49-F238E27FC236}">
                  <a16:creationId xmlns:a16="http://schemas.microsoft.com/office/drawing/2014/main" id="{56E41F57-A2E5-1E45-B5F2-190E85E11B7B}"/>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23559" name="Group 3">
              <a:extLst>
                <a:ext uri="{FF2B5EF4-FFF2-40B4-BE49-F238E27FC236}">
                  <a16:creationId xmlns:a16="http://schemas.microsoft.com/office/drawing/2014/main" id="{DA53461B-7418-E84C-807B-5AE94E735242}"/>
                </a:ext>
              </a:extLst>
            </p:cNvPr>
            <p:cNvGrpSpPr>
              <a:grpSpLocks/>
            </p:cNvGrpSpPr>
            <p:nvPr/>
          </p:nvGrpSpPr>
          <p:grpSpPr bwMode="auto">
            <a:xfrm>
              <a:off x="121422" y="79488"/>
              <a:ext cx="867542" cy="873071"/>
              <a:chOff x="48" y="0"/>
              <a:chExt cx="748" cy="752"/>
            </a:xfrm>
          </p:grpSpPr>
          <p:pic>
            <p:nvPicPr>
              <p:cNvPr id="23560" name="Picture 4">
                <a:extLst>
                  <a:ext uri="{FF2B5EF4-FFF2-40B4-BE49-F238E27FC236}">
                    <a16:creationId xmlns:a16="http://schemas.microsoft.com/office/drawing/2014/main" id="{313DA320-2A1B-8C4D-B1D2-2AD40F2ED5C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AutoShape 5">
                <a:extLst>
                  <a:ext uri="{FF2B5EF4-FFF2-40B4-BE49-F238E27FC236}">
                    <a16:creationId xmlns:a16="http://schemas.microsoft.com/office/drawing/2014/main" id="{E7770240-940C-7540-BC15-A3D7F5A7D1C2}"/>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23555" name="Title 8">
            <a:extLst>
              <a:ext uri="{FF2B5EF4-FFF2-40B4-BE49-F238E27FC236}">
                <a16:creationId xmlns:a16="http://schemas.microsoft.com/office/drawing/2014/main" id="{881E6DC8-C409-4947-A43F-54E862C7F3C9}"/>
              </a:ext>
            </a:extLst>
          </p:cNvPr>
          <p:cNvSpPr txBox="1">
            <a:spLocks/>
          </p:cNvSpPr>
          <p:nvPr/>
        </p:nvSpPr>
        <p:spPr bwMode="auto">
          <a:xfrm>
            <a:off x="91440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cs typeface="Arial" panose="020B0604020202020204" pitchFamily="34" charset="0"/>
              </a:rPr>
              <a:t>Lateral drainage in RHESSys</a:t>
            </a:r>
          </a:p>
        </p:txBody>
      </p:sp>
      <p:pic>
        <p:nvPicPr>
          <p:cNvPr id="23556" name="Picture 1" descr="lateral_gw.jpg">
            <a:extLst>
              <a:ext uri="{FF2B5EF4-FFF2-40B4-BE49-F238E27FC236}">
                <a16:creationId xmlns:a16="http://schemas.microsoft.com/office/drawing/2014/main" id="{68E08722-A5A2-8B43-B209-73DC66C8E6C9}"/>
              </a:ext>
            </a:extLst>
          </p:cNvPr>
          <p:cNvPicPr>
            <a:picLocks noChangeAspect="1"/>
          </p:cNvPicPr>
          <p:nvPr/>
        </p:nvPicPr>
        <p:blipFill>
          <a:blip r:embed="rId3">
            <a:extLst>
              <a:ext uri="{28A0092B-C50C-407E-A947-70E740481C1C}">
                <a14:useLocalDpi xmlns:a14="http://schemas.microsoft.com/office/drawing/2010/main" val="0"/>
              </a:ext>
            </a:extLst>
          </a:blip>
          <a:srcRect l="2377"/>
          <a:stretch>
            <a:fillRect/>
          </a:stretch>
        </p:blipFill>
        <p:spPr bwMode="auto">
          <a:xfrm>
            <a:off x="144463" y="1382713"/>
            <a:ext cx="8839200" cy="4902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10">
            <a:extLst>
              <a:ext uri="{FF2B5EF4-FFF2-40B4-BE49-F238E27FC236}">
                <a16:creationId xmlns:a16="http://schemas.microsoft.com/office/drawing/2014/main" id="{2CE3C7CB-E995-584C-9E5F-46DF0346E126}"/>
              </a:ext>
            </a:extLst>
          </p:cNvPr>
          <p:cNvGrpSpPr>
            <a:grpSpLocks/>
          </p:cNvGrpSpPr>
          <p:nvPr/>
        </p:nvGrpSpPr>
        <p:grpSpPr bwMode="auto">
          <a:xfrm>
            <a:off x="0" y="0"/>
            <a:ext cx="9144000" cy="6858000"/>
            <a:chOff x="0" y="0"/>
            <a:chExt cx="9144000" cy="6858000"/>
          </a:xfrm>
        </p:grpSpPr>
        <p:sp>
          <p:nvSpPr>
            <p:cNvPr id="4" name="Rectangle 1">
              <a:extLst>
                <a:ext uri="{FF2B5EF4-FFF2-40B4-BE49-F238E27FC236}">
                  <a16:creationId xmlns:a16="http://schemas.microsoft.com/office/drawing/2014/main" id="{97080C39-850A-E644-BFA7-6C280DF5369E}"/>
                </a:ext>
              </a:extLst>
            </p:cNvPr>
            <p:cNvSpPr>
              <a:spLocks/>
            </p:cNvSpPr>
            <p:nvPr/>
          </p:nvSpPr>
          <p:spPr bwMode="auto">
            <a:xfrm>
              <a:off x="0" y="0"/>
              <a:ext cx="9144000" cy="1009650"/>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5" name="Rectangle 2">
              <a:extLst>
                <a:ext uri="{FF2B5EF4-FFF2-40B4-BE49-F238E27FC236}">
                  <a16:creationId xmlns:a16="http://schemas.microsoft.com/office/drawing/2014/main" id="{E7AE0366-E9B2-804A-AC77-D25D2E2B7AB7}"/>
                </a:ext>
              </a:extLst>
            </p:cNvPr>
            <p:cNvSpPr>
              <a:spLocks/>
            </p:cNvSpPr>
            <p:nvPr/>
          </p:nvSpPr>
          <p:spPr bwMode="auto">
            <a:xfrm>
              <a:off x="0" y="1009650"/>
              <a:ext cx="9144000" cy="5848350"/>
            </a:xfrm>
            <a:prstGeom prst="rect">
              <a:avLst/>
            </a:prstGeom>
            <a:solidFill>
              <a:schemeClr val="accent5">
                <a:lumMod val="20000"/>
                <a:lumOff val="8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grpSp>
          <p:nvGrpSpPr>
            <p:cNvPr id="25607" name="Group 3">
              <a:extLst>
                <a:ext uri="{FF2B5EF4-FFF2-40B4-BE49-F238E27FC236}">
                  <a16:creationId xmlns:a16="http://schemas.microsoft.com/office/drawing/2014/main" id="{358EBD80-F297-F64C-91C0-DBB00CF9BBEC}"/>
                </a:ext>
              </a:extLst>
            </p:cNvPr>
            <p:cNvGrpSpPr>
              <a:grpSpLocks/>
            </p:cNvGrpSpPr>
            <p:nvPr/>
          </p:nvGrpSpPr>
          <p:grpSpPr bwMode="auto">
            <a:xfrm>
              <a:off x="121422" y="79488"/>
              <a:ext cx="867542" cy="873071"/>
              <a:chOff x="48" y="0"/>
              <a:chExt cx="748" cy="752"/>
            </a:xfrm>
          </p:grpSpPr>
          <p:pic>
            <p:nvPicPr>
              <p:cNvPr id="25608" name="Picture 4">
                <a:extLst>
                  <a:ext uri="{FF2B5EF4-FFF2-40B4-BE49-F238E27FC236}">
                    <a16:creationId xmlns:a16="http://schemas.microsoft.com/office/drawing/2014/main" id="{BF6CCBC0-4C5B-0040-90E5-D9A8A04A904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AutoShape 5">
                <a:extLst>
                  <a:ext uri="{FF2B5EF4-FFF2-40B4-BE49-F238E27FC236}">
                    <a16:creationId xmlns:a16="http://schemas.microsoft.com/office/drawing/2014/main" id="{F689AE08-62A7-C54A-B012-C51272C5F5FE}"/>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pic>
        <p:nvPicPr>
          <p:cNvPr id="25603" name="Picture 1" descr="hill_houses_labels.jpg">
            <a:extLst>
              <a:ext uri="{FF2B5EF4-FFF2-40B4-BE49-F238E27FC236}">
                <a16:creationId xmlns:a16="http://schemas.microsoft.com/office/drawing/2014/main" id="{A310B5AA-0DB6-BF4E-9E74-FC4F2A787993}"/>
              </a:ext>
            </a:extLst>
          </p:cNvPr>
          <p:cNvPicPr>
            <a:picLocks noChangeAspect="1"/>
          </p:cNvPicPr>
          <p:nvPr/>
        </p:nvPicPr>
        <p:blipFill>
          <a:blip r:embed="rId3">
            <a:extLst>
              <a:ext uri="{28A0092B-C50C-407E-A947-70E740481C1C}">
                <a14:useLocalDpi xmlns:a14="http://schemas.microsoft.com/office/drawing/2010/main" val="0"/>
              </a:ext>
            </a:extLst>
          </a:blip>
          <a:srcRect r="4985" b="10529"/>
          <a:stretch>
            <a:fillRect/>
          </a:stretch>
        </p:blipFill>
        <p:spPr bwMode="auto">
          <a:xfrm>
            <a:off x="365125" y="1163638"/>
            <a:ext cx="8418513" cy="5572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604" name="Title 8">
            <a:extLst>
              <a:ext uri="{FF2B5EF4-FFF2-40B4-BE49-F238E27FC236}">
                <a16:creationId xmlns:a16="http://schemas.microsoft.com/office/drawing/2014/main" id="{8C8EDFF8-2845-6D44-A082-B680ECA2D03E}"/>
              </a:ext>
            </a:extLst>
          </p:cNvPr>
          <p:cNvSpPr txBox="1">
            <a:spLocks/>
          </p:cNvSpPr>
          <p:nvPr/>
        </p:nvSpPr>
        <p:spPr bwMode="auto">
          <a:xfrm>
            <a:off x="866775"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a:solidFill>
                  <a:srgbClr val="003D00"/>
                </a:solidFill>
                <a:cs typeface="Arial" panose="020B0604020202020204" pitchFamily="34" charset="0"/>
              </a:rPr>
              <a:t>Modeling the Urban landscape in RHESSys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50">
            <a:extLst>
              <a:ext uri="{FF2B5EF4-FFF2-40B4-BE49-F238E27FC236}">
                <a16:creationId xmlns:a16="http://schemas.microsoft.com/office/drawing/2014/main" id="{8DDD208A-7AA9-2041-AE92-A4E96F67B2ED}"/>
              </a:ext>
            </a:extLst>
          </p:cNvPr>
          <p:cNvGrpSpPr>
            <a:grpSpLocks/>
          </p:cNvGrpSpPr>
          <p:nvPr/>
        </p:nvGrpSpPr>
        <p:grpSpPr bwMode="auto">
          <a:xfrm>
            <a:off x="0" y="0"/>
            <a:ext cx="9144000" cy="6877050"/>
            <a:chOff x="0" y="0"/>
            <a:chExt cx="9144000" cy="6876404"/>
          </a:xfrm>
        </p:grpSpPr>
        <p:sp>
          <p:nvSpPr>
            <p:cNvPr id="52" name="Rectangle 51">
              <a:extLst>
                <a:ext uri="{FF2B5EF4-FFF2-40B4-BE49-F238E27FC236}">
                  <a16:creationId xmlns:a16="http://schemas.microsoft.com/office/drawing/2014/main" id="{DA4BF15B-FCB8-814D-888A-73D138175031}"/>
                </a:ext>
              </a:extLst>
            </p:cNvPr>
            <p:cNvSpPr>
              <a:spLocks/>
            </p:cNvSpPr>
            <p:nvPr/>
          </p:nvSpPr>
          <p:spPr bwMode="auto">
            <a:xfrm>
              <a:off x="0" y="0"/>
              <a:ext cx="1193800" cy="6857356"/>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53" name="Rectangle 52">
              <a:extLst>
                <a:ext uri="{FF2B5EF4-FFF2-40B4-BE49-F238E27FC236}">
                  <a16:creationId xmlns:a16="http://schemas.microsoft.com/office/drawing/2014/main" id="{F16DB48B-265D-D74D-B2CD-2A20ECE81AA7}"/>
                </a:ext>
              </a:extLst>
            </p:cNvPr>
            <p:cNvSpPr>
              <a:spLocks/>
            </p:cNvSpPr>
            <p:nvPr/>
          </p:nvSpPr>
          <p:spPr bwMode="auto">
            <a:xfrm>
              <a:off x="1193800" y="0"/>
              <a:ext cx="7950200" cy="6857356"/>
            </a:xfrm>
            <a:prstGeom prst="rect">
              <a:avLst/>
            </a:prstGeom>
            <a:solidFill>
              <a:schemeClr val="accent5">
                <a:lumMod val="20000"/>
                <a:lumOff val="80000"/>
              </a:schemeClr>
            </a:solidFill>
            <a:ln w="47625">
              <a:solidFill>
                <a:schemeClr val="bg1"/>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pic>
          <p:nvPicPr>
            <p:cNvPr id="26645" name="Picture 4">
              <a:extLst>
                <a:ext uri="{FF2B5EF4-FFF2-40B4-BE49-F238E27FC236}">
                  <a16:creationId xmlns:a16="http://schemas.microsoft.com/office/drawing/2014/main" id="{29661904-5E32-8148-98B6-C6402E7AF131}"/>
                </a:ext>
              </a:extLst>
            </p:cNvPr>
            <p:cNvPicPr>
              <a:picLocks noChangeAspect="1"/>
            </p:cNvPicPr>
            <p:nvPr/>
          </p:nvPicPr>
          <p:blipFill>
            <a:blip r:embed="rId2">
              <a:extLst>
                <a:ext uri="{28A0092B-C50C-407E-A947-70E740481C1C}">
                  <a14:useLocalDpi xmlns:a14="http://schemas.microsoft.com/office/drawing/2010/main" val="0"/>
                </a:ext>
              </a:extLst>
            </a:blip>
            <a:srcRect t="9860" r="21310"/>
            <a:stretch>
              <a:fillRect/>
            </a:stretch>
          </p:blipFill>
          <p:spPr bwMode="auto">
            <a:xfrm>
              <a:off x="0" y="4896792"/>
              <a:ext cx="1360488"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46" name="Group 8">
              <a:extLst>
                <a:ext uri="{FF2B5EF4-FFF2-40B4-BE49-F238E27FC236}">
                  <a16:creationId xmlns:a16="http://schemas.microsoft.com/office/drawing/2014/main" id="{9E2D135F-1D19-2B4F-A8C8-B6C393BF04B5}"/>
                </a:ext>
              </a:extLst>
            </p:cNvPr>
            <p:cNvGrpSpPr>
              <a:grpSpLocks/>
            </p:cNvGrpSpPr>
            <p:nvPr/>
          </p:nvGrpSpPr>
          <p:grpSpPr bwMode="auto">
            <a:xfrm>
              <a:off x="121422" y="79488"/>
              <a:ext cx="867542" cy="873071"/>
              <a:chOff x="48" y="0"/>
              <a:chExt cx="748" cy="752"/>
            </a:xfrm>
          </p:grpSpPr>
          <p:pic>
            <p:nvPicPr>
              <p:cNvPr id="26647" name="Picture 55">
                <a:extLst>
                  <a:ext uri="{FF2B5EF4-FFF2-40B4-BE49-F238E27FC236}">
                    <a16:creationId xmlns:a16="http://schemas.microsoft.com/office/drawing/2014/main" id="{4E9CF052-8569-CC45-B81A-CB554C21E5B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8" name="AutoShape 5">
                <a:extLst>
                  <a:ext uri="{FF2B5EF4-FFF2-40B4-BE49-F238E27FC236}">
                    <a16:creationId xmlns:a16="http://schemas.microsoft.com/office/drawing/2014/main" id="{EF1E41F0-DE53-FA43-B567-D3E7F507EC8A}"/>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grpSp>
        <p:nvGrpSpPr>
          <p:cNvPr id="26627" name="Group 49">
            <a:extLst>
              <a:ext uri="{FF2B5EF4-FFF2-40B4-BE49-F238E27FC236}">
                <a16:creationId xmlns:a16="http://schemas.microsoft.com/office/drawing/2014/main" id="{D95B8F0B-DFCE-9B47-8EA0-E3DB7E7FF0DA}"/>
              </a:ext>
            </a:extLst>
          </p:cNvPr>
          <p:cNvGrpSpPr>
            <a:grpSpLocks/>
          </p:cNvGrpSpPr>
          <p:nvPr/>
        </p:nvGrpSpPr>
        <p:grpSpPr bwMode="auto">
          <a:xfrm>
            <a:off x="1343025" y="715963"/>
            <a:ext cx="7672388" cy="5309659"/>
            <a:chOff x="1343591" y="716356"/>
            <a:chExt cx="7672556" cy="5309009"/>
          </a:xfrm>
        </p:grpSpPr>
        <p:sp>
          <p:nvSpPr>
            <p:cNvPr id="26628" name="Line 7">
              <a:extLst>
                <a:ext uri="{FF2B5EF4-FFF2-40B4-BE49-F238E27FC236}">
                  <a16:creationId xmlns:a16="http://schemas.microsoft.com/office/drawing/2014/main" id="{9818C5DE-2C12-0A49-87ED-ACA3D4E7D536}"/>
                </a:ext>
              </a:extLst>
            </p:cNvPr>
            <p:cNvSpPr>
              <a:spLocks noChangeShapeType="1"/>
            </p:cNvSpPr>
            <p:nvPr/>
          </p:nvSpPr>
          <p:spPr bwMode="auto">
            <a:xfrm rot="10800000" flipH="1" flipV="1">
              <a:off x="5297953" y="4467611"/>
              <a:ext cx="4257" cy="474612"/>
            </a:xfrm>
            <a:prstGeom prst="line">
              <a:avLst/>
            </a:prstGeom>
            <a:noFill/>
            <a:ln w="31750">
              <a:solidFill>
                <a:schemeClr val="tx1"/>
              </a:solidFill>
              <a:round/>
              <a:headEnd type="triangle" w="lg" len="lg"/>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26629" name="Line 8">
              <a:extLst>
                <a:ext uri="{FF2B5EF4-FFF2-40B4-BE49-F238E27FC236}">
                  <a16:creationId xmlns:a16="http://schemas.microsoft.com/office/drawing/2014/main" id="{EFB2BD91-9F3E-CF4D-9D76-650F4BDBEAAD}"/>
                </a:ext>
              </a:extLst>
            </p:cNvPr>
            <p:cNvSpPr>
              <a:spLocks noChangeShapeType="1"/>
            </p:cNvSpPr>
            <p:nvPr/>
          </p:nvSpPr>
          <p:spPr bwMode="auto">
            <a:xfrm flipH="1">
              <a:off x="2993843" y="2435914"/>
              <a:ext cx="4516" cy="587497"/>
            </a:xfrm>
            <a:prstGeom prst="line">
              <a:avLst/>
            </a:prstGeom>
            <a:noFill/>
            <a:ln w="31750">
              <a:solidFill>
                <a:schemeClr val="tx1"/>
              </a:solidFill>
              <a:round/>
              <a:headEnd type="triangle" w="lg" len="lg"/>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6630" name="Line 9">
              <a:extLst>
                <a:ext uri="{FF2B5EF4-FFF2-40B4-BE49-F238E27FC236}">
                  <a16:creationId xmlns:a16="http://schemas.microsoft.com/office/drawing/2014/main" id="{98C99B16-C276-4643-B28E-CF48CD05CB50}"/>
                </a:ext>
              </a:extLst>
            </p:cNvPr>
            <p:cNvSpPr>
              <a:spLocks noChangeShapeType="1"/>
            </p:cNvSpPr>
            <p:nvPr/>
          </p:nvSpPr>
          <p:spPr bwMode="auto">
            <a:xfrm>
              <a:off x="7539602" y="2016013"/>
              <a:ext cx="2846" cy="1012071"/>
            </a:xfrm>
            <a:prstGeom prst="line">
              <a:avLst/>
            </a:prstGeom>
            <a:noFill/>
            <a:ln w="31750">
              <a:solidFill>
                <a:schemeClr val="tx1"/>
              </a:solidFill>
              <a:round/>
              <a:headEnd type="triangle" w="lg" len="lg"/>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26631" name="Rectangle 10">
              <a:extLst>
                <a:ext uri="{FF2B5EF4-FFF2-40B4-BE49-F238E27FC236}">
                  <a16:creationId xmlns:a16="http://schemas.microsoft.com/office/drawing/2014/main" id="{25F6EF37-1928-6A45-86D6-D29A6CB21550}"/>
                </a:ext>
              </a:extLst>
            </p:cNvPr>
            <p:cNvSpPr>
              <a:spLocks/>
            </p:cNvSpPr>
            <p:nvPr/>
          </p:nvSpPr>
          <p:spPr bwMode="auto">
            <a:xfrm>
              <a:off x="5918566" y="716356"/>
              <a:ext cx="3097581" cy="1276801"/>
            </a:xfrm>
            <a:prstGeom prst="rect">
              <a:avLst/>
            </a:prstGeom>
            <a:solidFill>
              <a:srgbClr val="9DCD7B"/>
            </a:solidFill>
            <a:ln w="9525">
              <a:solidFill>
                <a:schemeClr val="tx1"/>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6632" name="Rectangle 11">
              <a:extLst>
                <a:ext uri="{FF2B5EF4-FFF2-40B4-BE49-F238E27FC236}">
                  <a16:creationId xmlns:a16="http://schemas.microsoft.com/office/drawing/2014/main" id="{BD63C3CD-2059-FA49-A8AD-4C06B22843FC}"/>
                </a:ext>
              </a:extLst>
            </p:cNvPr>
            <p:cNvSpPr>
              <a:spLocks/>
            </p:cNvSpPr>
            <p:nvPr/>
          </p:nvSpPr>
          <p:spPr bwMode="auto">
            <a:xfrm>
              <a:off x="5918566" y="735034"/>
              <a:ext cx="3097581" cy="11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047" tIns="38047" rIns="38047" bIns="38047">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cs typeface="Arial" panose="020B0604020202020204" pitchFamily="34" charset="0"/>
                  <a:sym typeface="Arial" panose="020B0604020202020204" pitchFamily="34" charset="0"/>
                </a:rPr>
                <a:t>Photosynthesis (Farquhar)</a:t>
              </a:r>
            </a:p>
            <a:p>
              <a:pPr algn="ctr" eaLnBrk="1" hangingPunct="1"/>
              <a:r>
                <a:rPr lang="en-US" altLang="en-US" sz="1600">
                  <a:cs typeface="Arial" panose="020B0604020202020204" pitchFamily="34" charset="0"/>
                  <a:sym typeface="Arial" panose="020B0604020202020204" pitchFamily="34" charset="0"/>
                </a:rPr>
                <a:t>F(Ac,Aj) - both of which include</a:t>
              </a:r>
              <a:br>
                <a:rPr lang="en-US" altLang="en-US" sz="1600">
                  <a:cs typeface="Arial" panose="020B0604020202020204" pitchFamily="34" charset="0"/>
                  <a:sym typeface="Arial" panose="020B0604020202020204" pitchFamily="34" charset="0"/>
                </a:rPr>
              </a:br>
              <a:r>
                <a:rPr lang="en-US" altLang="en-US" sz="1600">
                  <a:cs typeface="Arial" panose="020B0604020202020204" pitchFamily="34" charset="0"/>
                  <a:sym typeface="Arial" panose="020B0604020202020204" pitchFamily="34" charset="0"/>
                </a:rPr>
                <a:t>Ci (concentration of carbon in leaves) which depends on </a:t>
              </a:r>
              <a:r>
                <a:rPr lang="en-US" altLang="en-US" sz="1600" i="1">
                  <a:cs typeface="Arial" panose="020B0604020202020204" pitchFamily="34" charset="0"/>
                  <a:sym typeface="Arial" panose="020B0604020202020204" pitchFamily="34" charset="0"/>
                </a:rPr>
                <a:t>gs</a:t>
              </a:r>
            </a:p>
          </p:txBody>
        </p:sp>
        <p:sp>
          <p:nvSpPr>
            <p:cNvPr id="26633" name="Rectangle 12">
              <a:extLst>
                <a:ext uri="{FF2B5EF4-FFF2-40B4-BE49-F238E27FC236}">
                  <a16:creationId xmlns:a16="http://schemas.microsoft.com/office/drawing/2014/main" id="{3774B0D1-1471-A444-AF73-C8DF9C169D32}"/>
                </a:ext>
              </a:extLst>
            </p:cNvPr>
            <p:cNvSpPr>
              <a:spLocks/>
            </p:cNvSpPr>
            <p:nvPr/>
          </p:nvSpPr>
          <p:spPr bwMode="auto">
            <a:xfrm>
              <a:off x="2912423" y="3618710"/>
              <a:ext cx="4714102" cy="848900"/>
            </a:xfrm>
            <a:prstGeom prst="rect">
              <a:avLst/>
            </a:prstGeom>
            <a:solidFill>
              <a:srgbClr val="FAFFBC"/>
            </a:solidFill>
            <a:ln w="9525">
              <a:solidFill>
                <a:schemeClr val="tx1"/>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6634" name="Rectangle 13">
              <a:extLst>
                <a:ext uri="{FF2B5EF4-FFF2-40B4-BE49-F238E27FC236}">
                  <a16:creationId xmlns:a16="http://schemas.microsoft.com/office/drawing/2014/main" id="{D06F2892-95CA-1840-AC34-C2B6219D6C3C}"/>
                </a:ext>
              </a:extLst>
            </p:cNvPr>
            <p:cNvSpPr>
              <a:spLocks/>
            </p:cNvSpPr>
            <p:nvPr/>
          </p:nvSpPr>
          <p:spPr bwMode="auto">
            <a:xfrm>
              <a:off x="2912424" y="3600648"/>
              <a:ext cx="4714102" cy="86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047" tIns="38047" rIns="38047" bIns="38047"/>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cs typeface="Arial" panose="020B0604020202020204" pitchFamily="34" charset="0"/>
                  <a:sym typeface="Arial" panose="020B0604020202020204" pitchFamily="34" charset="0"/>
                </a:rPr>
                <a:t>Stomatal Conductance (Jarvis Model)</a:t>
              </a:r>
            </a:p>
            <a:p>
              <a:pPr algn="ctr" eaLnBrk="1" hangingPunct="1"/>
              <a:r>
                <a:rPr lang="en-US" altLang="en-US" sz="1600">
                  <a:cs typeface="Arial" panose="020B0604020202020204" pitchFamily="34" charset="0"/>
                  <a:sym typeface="Arial" panose="020B0604020202020204" pitchFamily="34" charset="0"/>
                </a:rPr>
                <a:t>gs = f(Tmax,Tmin,LWP, atm C02, Radiation, VPD)</a:t>
              </a:r>
            </a:p>
            <a:p>
              <a:pPr algn="ctr" eaLnBrk="1" hangingPunct="1"/>
              <a:r>
                <a:rPr lang="en-US" altLang="en-US" sz="1600">
                  <a:cs typeface="Arial" panose="020B0604020202020204" pitchFamily="34" charset="0"/>
                  <a:sym typeface="Arial" panose="020B0604020202020204" pitchFamily="34" charset="0"/>
                </a:rPr>
                <a:t>gs_canopy = gs*LAI</a:t>
              </a:r>
            </a:p>
          </p:txBody>
        </p:sp>
        <p:sp>
          <p:nvSpPr>
            <p:cNvPr id="28" name="Rectangle 14">
              <a:extLst>
                <a:ext uri="{FF2B5EF4-FFF2-40B4-BE49-F238E27FC236}">
                  <a16:creationId xmlns:a16="http://schemas.microsoft.com/office/drawing/2014/main" id="{D7AFFA73-ABB3-6742-9259-F8618057EFD7}"/>
                </a:ext>
              </a:extLst>
            </p:cNvPr>
            <p:cNvSpPr>
              <a:spLocks/>
            </p:cNvSpPr>
            <p:nvPr/>
          </p:nvSpPr>
          <p:spPr bwMode="auto">
            <a:xfrm>
              <a:off x="2254836" y="4948748"/>
              <a:ext cx="5935793" cy="694866"/>
            </a:xfrm>
            <a:prstGeom prst="rect">
              <a:avLst/>
            </a:prstGeom>
            <a:solidFill>
              <a:schemeClr val="accent5">
                <a:lumMod val="40000"/>
                <a:lumOff val="60000"/>
              </a:schemeClr>
            </a:solidFill>
            <a:ln w="9525">
              <a:solidFill>
                <a:schemeClr val="tx1"/>
              </a:solidFill>
              <a:miter lim="800000"/>
              <a:headEnd/>
              <a:tailEnd/>
            </a:ln>
          </p:spPr>
          <p:txBody>
            <a:bodyPr lIns="0" tIns="0" rIns="0" bIns="0"/>
            <a:lstStyle/>
            <a:p>
              <a:pPr>
                <a:defRPr/>
              </a:pPr>
              <a:endParaRPr lang="en-US">
                <a:latin typeface="Arial" pitchFamily="-109" charset="0"/>
                <a:ea typeface="ＭＳ Ｐゴシック" pitchFamily="-109" charset="-128"/>
                <a:cs typeface="ＭＳ Ｐゴシック" pitchFamily="-109" charset="-128"/>
              </a:endParaRPr>
            </a:p>
          </p:txBody>
        </p:sp>
        <p:sp>
          <p:nvSpPr>
            <p:cNvPr id="26636" name="Rectangle 15">
              <a:extLst>
                <a:ext uri="{FF2B5EF4-FFF2-40B4-BE49-F238E27FC236}">
                  <a16:creationId xmlns:a16="http://schemas.microsoft.com/office/drawing/2014/main" id="{43B0EEBC-6C0E-AB45-A40D-48F39819FD41}"/>
                </a:ext>
              </a:extLst>
            </p:cNvPr>
            <p:cNvSpPr>
              <a:spLocks/>
            </p:cNvSpPr>
            <p:nvPr/>
          </p:nvSpPr>
          <p:spPr bwMode="auto">
            <a:xfrm>
              <a:off x="2254655" y="5096812"/>
              <a:ext cx="5990934" cy="384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047" tIns="38047" rIns="38047" bIns="38047">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dirty="0">
                  <a:cs typeface="Arial" panose="020B0604020202020204" pitchFamily="34" charset="0"/>
                  <a:sym typeface="Arial" panose="020B0604020202020204" pitchFamily="34" charset="0"/>
                </a:rPr>
                <a:t>LWP</a:t>
              </a:r>
              <a:r>
                <a:rPr lang="en-US" altLang="en-US" sz="1800" dirty="0">
                  <a:cs typeface="Arial" panose="020B0604020202020204" pitchFamily="34" charset="0"/>
                  <a:sym typeface="Arial" panose="020B0604020202020204" pitchFamily="34" charset="0"/>
                </a:rPr>
                <a:t> (leaf water potential)</a:t>
              </a:r>
              <a:endParaRPr lang="en-US" altLang="en-US" sz="1600" dirty="0">
                <a:cs typeface="Arial" panose="020B0604020202020204" pitchFamily="34" charset="0"/>
                <a:sym typeface="Arial" panose="020B0604020202020204" pitchFamily="34" charset="0"/>
              </a:endParaRPr>
            </a:p>
          </p:txBody>
        </p:sp>
        <p:sp>
          <p:nvSpPr>
            <p:cNvPr id="26637" name="Line 16">
              <a:extLst>
                <a:ext uri="{FF2B5EF4-FFF2-40B4-BE49-F238E27FC236}">
                  <a16:creationId xmlns:a16="http://schemas.microsoft.com/office/drawing/2014/main" id="{3B766FBE-BB90-3B4D-876A-0E236E2D27C8}"/>
                </a:ext>
              </a:extLst>
            </p:cNvPr>
            <p:cNvSpPr>
              <a:spLocks noChangeShapeType="1"/>
            </p:cNvSpPr>
            <p:nvPr/>
          </p:nvSpPr>
          <p:spPr bwMode="auto">
            <a:xfrm rot="10800000" flipH="1">
              <a:off x="5302211" y="3042395"/>
              <a:ext cx="3209" cy="567283"/>
            </a:xfrm>
            <a:prstGeom prst="line">
              <a:avLst/>
            </a:prstGeom>
            <a:noFill/>
            <a:ln w="31750">
              <a:solidFill>
                <a:schemeClr val="tx1"/>
              </a:solidFill>
              <a:round/>
              <a:headEnd type="none" w="lg" len="lg"/>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26638" name="Line 17">
              <a:extLst>
                <a:ext uri="{FF2B5EF4-FFF2-40B4-BE49-F238E27FC236}">
                  <a16:creationId xmlns:a16="http://schemas.microsoft.com/office/drawing/2014/main" id="{E000267C-AA32-F94B-8BD8-FF2260C1106B}"/>
                </a:ext>
              </a:extLst>
            </p:cNvPr>
            <p:cNvSpPr>
              <a:spLocks noChangeShapeType="1"/>
            </p:cNvSpPr>
            <p:nvPr/>
          </p:nvSpPr>
          <p:spPr bwMode="auto">
            <a:xfrm>
              <a:off x="2990314" y="3019962"/>
              <a:ext cx="4542516" cy="112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26639" name="Rectangle 20">
              <a:extLst>
                <a:ext uri="{FF2B5EF4-FFF2-40B4-BE49-F238E27FC236}">
                  <a16:creationId xmlns:a16="http://schemas.microsoft.com/office/drawing/2014/main" id="{405AACCC-2A47-1F40-9467-55645E52231B}"/>
                </a:ext>
              </a:extLst>
            </p:cNvPr>
            <p:cNvSpPr>
              <a:spLocks/>
            </p:cNvSpPr>
            <p:nvPr/>
          </p:nvSpPr>
          <p:spPr bwMode="auto">
            <a:xfrm>
              <a:off x="1343591" y="716356"/>
              <a:ext cx="4042156" cy="1737375"/>
            </a:xfrm>
            <a:prstGeom prst="rect">
              <a:avLst/>
            </a:prstGeom>
            <a:solidFill>
              <a:srgbClr val="FFD76B"/>
            </a:solidFill>
            <a:ln w="9525">
              <a:solidFill>
                <a:schemeClr val="tx1"/>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6640" name="Rectangle 21">
              <a:extLst>
                <a:ext uri="{FF2B5EF4-FFF2-40B4-BE49-F238E27FC236}">
                  <a16:creationId xmlns:a16="http://schemas.microsoft.com/office/drawing/2014/main" id="{9CAF8D35-BD48-4F4F-9CE3-12242AAB8D6C}"/>
                </a:ext>
              </a:extLst>
            </p:cNvPr>
            <p:cNvSpPr>
              <a:spLocks/>
            </p:cNvSpPr>
            <p:nvPr/>
          </p:nvSpPr>
          <p:spPr bwMode="auto">
            <a:xfrm>
              <a:off x="1343591" y="771842"/>
              <a:ext cx="4042156" cy="50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cs typeface="Arial" panose="020B0604020202020204" pitchFamily="34" charset="0"/>
                  <a:sym typeface="Arial" panose="020B0604020202020204" pitchFamily="34" charset="0"/>
                </a:rPr>
                <a:t>Transpiration (Penman-Monteith)</a:t>
              </a:r>
            </a:p>
            <a:p>
              <a:pPr eaLnBrk="1" hangingPunct="1"/>
              <a:r>
                <a:rPr lang="en-US" altLang="en-US" sz="1800">
                  <a:latin typeface="Calibri" panose="020F0502020204030204" pitchFamily="34" charset="0"/>
                  <a:cs typeface="Calibri" panose="020F0502020204030204" pitchFamily="34" charset="0"/>
                  <a:sym typeface="Calibri" panose="020F0502020204030204" pitchFamily="34" charset="0"/>
                </a:rPr>
                <a:t> </a:t>
              </a:r>
            </a:p>
          </p:txBody>
        </p:sp>
        <p:pic>
          <p:nvPicPr>
            <p:cNvPr id="26641" name="Picture 22">
              <a:extLst>
                <a:ext uri="{FF2B5EF4-FFF2-40B4-BE49-F238E27FC236}">
                  <a16:creationId xmlns:a16="http://schemas.microsoft.com/office/drawing/2014/main" id="{BB454443-EE85-A94B-A181-6FB5784396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825" y="1145799"/>
              <a:ext cx="3522031" cy="124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6642" name="Line 23">
              <a:extLst>
                <a:ext uri="{FF2B5EF4-FFF2-40B4-BE49-F238E27FC236}">
                  <a16:creationId xmlns:a16="http://schemas.microsoft.com/office/drawing/2014/main" id="{659323D4-99BD-9942-BDD0-373CACBA612D}"/>
                </a:ext>
              </a:extLst>
            </p:cNvPr>
            <p:cNvSpPr>
              <a:spLocks noChangeShapeType="1"/>
            </p:cNvSpPr>
            <p:nvPr/>
          </p:nvSpPr>
          <p:spPr bwMode="auto">
            <a:xfrm rot="10800000" flipH="1">
              <a:off x="1635518" y="2434684"/>
              <a:ext cx="4515" cy="3590681"/>
            </a:xfrm>
            <a:prstGeom prst="line">
              <a:avLst/>
            </a:prstGeom>
            <a:noFill/>
            <a:ln w="31750">
              <a:solidFill>
                <a:schemeClr val="tx1"/>
              </a:solidFill>
              <a:prstDash val="dash"/>
              <a:round/>
              <a:headEnd type="triangle" w="lg" len="lg"/>
              <a:tailEnd type="triangle" w="lg" len="lg"/>
            </a:ln>
            <a:extLst>
              <a:ext uri="{909E8E84-426E-40DD-AFC4-6F175D3DCCD1}">
                <a14:hiddenFill xmlns:a14="http://schemas.microsoft.com/office/drawing/2010/main">
                  <a:noFill/>
                </a14:hiddenFill>
              </a:ext>
            </a:extLst>
          </p:spPr>
          <p:txBody>
            <a:bodyPr lIns="0" tIns="0" rIns="0" bIns="0"/>
            <a:lstStyle/>
            <a:p>
              <a:endParaRPr lang="en-US" dirty="0"/>
            </a:p>
          </p:txBody>
        </p:sp>
      </p:grpSp>
      <p:sp>
        <p:nvSpPr>
          <p:cNvPr id="27" name="Rectangle 14">
            <a:extLst>
              <a:ext uri="{FF2B5EF4-FFF2-40B4-BE49-F238E27FC236}">
                <a16:creationId xmlns:a16="http://schemas.microsoft.com/office/drawing/2014/main" id="{2F8DED92-732D-3E44-866F-F2FA9E8921C9}"/>
              </a:ext>
            </a:extLst>
          </p:cNvPr>
          <p:cNvSpPr>
            <a:spLocks/>
          </p:cNvSpPr>
          <p:nvPr/>
        </p:nvSpPr>
        <p:spPr bwMode="auto">
          <a:xfrm>
            <a:off x="1413713" y="6057953"/>
            <a:ext cx="6776019" cy="694951"/>
          </a:xfrm>
          <a:prstGeom prst="rect">
            <a:avLst/>
          </a:prstGeom>
          <a:solidFill>
            <a:schemeClr val="accent5">
              <a:lumMod val="40000"/>
              <a:lumOff val="60000"/>
            </a:schemeClr>
          </a:solidFill>
          <a:ln w="9525">
            <a:solidFill>
              <a:schemeClr val="tx1"/>
            </a:solidFill>
            <a:miter lim="800000"/>
            <a:headEnd/>
            <a:tailEnd/>
          </a:ln>
        </p:spPr>
        <p:txBody>
          <a:bodyPr lIns="0" tIns="0" rIns="0" bIns="0"/>
          <a:lstStyle/>
          <a:p>
            <a:pPr>
              <a:defRPr/>
            </a:pPr>
            <a:endParaRPr lang="en-US">
              <a:latin typeface="Arial" pitchFamily="-109" charset="0"/>
              <a:ea typeface="ＭＳ Ｐゴシック" pitchFamily="-109" charset="-128"/>
              <a:cs typeface="ＭＳ Ｐゴシック" pitchFamily="-109" charset="-128"/>
            </a:endParaRPr>
          </a:p>
        </p:txBody>
      </p:sp>
      <p:sp>
        <p:nvSpPr>
          <p:cNvPr id="25" name="Rectangle 15">
            <a:extLst>
              <a:ext uri="{FF2B5EF4-FFF2-40B4-BE49-F238E27FC236}">
                <a16:creationId xmlns:a16="http://schemas.microsoft.com/office/drawing/2014/main" id="{330D37E9-ADD8-874C-A8FE-58DE7298A7D1}"/>
              </a:ext>
            </a:extLst>
          </p:cNvPr>
          <p:cNvSpPr>
            <a:spLocks/>
          </p:cNvSpPr>
          <p:nvPr/>
        </p:nvSpPr>
        <p:spPr bwMode="auto">
          <a:xfrm>
            <a:off x="2199110" y="6027033"/>
            <a:ext cx="5990803" cy="63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047" tIns="38047" rIns="38047" bIns="38047">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dirty="0">
                <a:cs typeface="Arial" panose="020B0604020202020204" pitchFamily="34" charset="0"/>
                <a:sym typeface="Arial" panose="020B0604020202020204" pitchFamily="34" charset="0"/>
              </a:rPr>
              <a:t>SWP</a:t>
            </a:r>
            <a:r>
              <a:rPr lang="en-US" altLang="en-US" sz="1800" dirty="0">
                <a:cs typeface="Arial" panose="020B0604020202020204" pitchFamily="34" charset="0"/>
                <a:sym typeface="Arial" panose="020B0604020202020204" pitchFamily="34" charset="0"/>
              </a:rPr>
              <a:t> (soil water potential)</a:t>
            </a:r>
            <a:br>
              <a:rPr lang="en-US" altLang="en-US" sz="1600" dirty="0">
                <a:cs typeface="Arial" panose="020B0604020202020204" pitchFamily="34" charset="0"/>
                <a:sym typeface="Arial" panose="020B0604020202020204" pitchFamily="34" charset="0"/>
              </a:rPr>
            </a:br>
            <a:r>
              <a:rPr lang="en-US" altLang="en-US" sz="1600" dirty="0">
                <a:cs typeface="Arial" panose="020B0604020202020204" pitchFamily="34" charset="0"/>
                <a:sym typeface="Arial" panose="020B0604020202020204" pitchFamily="34" charset="0"/>
              </a:rPr>
              <a:t>linked with distributed hydrologic model and its parameterization</a:t>
            </a:r>
          </a:p>
        </p:txBody>
      </p:sp>
      <p:sp>
        <p:nvSpPr>
          <p:cNvPr id="26" name="Line 7">
            <a:extLst>
              <a:ext uri="{FF2B5EF4-FFF2-40B4-BE49-F238E27FC236}">
                <a16:creationId xmlns:a16="http://schemas.microsoft.com/office/drawing/2014/main" id="{233C721D-BA59-F348-A53C-969623832C63}"/>
              </a:ext>
            </a:extLst>
          </p:cNvPr>
          <p:cNvSpPr>
            <a:spLocks noChangeShapeType="1"/>
          </p:cNvSpPr>
          <p:nvPr/>
        </p:nvSpPr>
        <p:spPr bwMode="auto">
          <a:xfrm rot="10800000" flipV="1">
            <a:off x="5297299" y="5650845"/>
            <a:ext cx="7468" cy="367369"/>
          </a:xfrm>
          <a:prstGeom prst="line">
            <a:avLst/>
          </a:prstGeom>
          <a:noFill/>
          <a:ln w="31750">
            <a:solidFill>
              <a:schemeClr val="tx1"/>
            </a:solidFill>
            <a:round/>
            <a:headEnd type="triangle" w="lg" len="lg"/>
            <a:tailEnd/>
          </a:ln>
          <a:extLst>
            <a:ext uri="{909E8E84-426E-40DD-AFC4-6F175D3DCCD1}">
              <a14:hiddenFill xmlns:a14="http://schemas.microsoft.com/office/drawing/2010/main">
                <a:noFill/>
              </a14:hiddenFill>
            </a:ext>
          </a:extLst>
        </p:spPr>
        <p:txBody>
          <a:bodyPr lIns="0" tIns="0" rIns="0" bIns="0"/>
          <a:lstStyle/>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86">
            <a:extLst>
              <a:ext uri="{FF2B5EF4-FFF2-40B4-BE49-F238E27FC236}">
                <a16:creationId xmlns:a16="http://schemas.microsoft.com/office/drawing/2014/main" id="{1E755F0A-96B1-914B-9760-CCF273854466}"/>
              </a:ext>
            </a:extLst>
          </p:cNvPr>
          <p:cNvGrpSpPr>
            <a:grpSpLocks/>
          </p:cNvGrpSpPr>
          <p:nvPr/>
        </p:nvGrpSpPr>
        <p:grpSpPr bwMode="auto">
          <a:xfrm>
            <a:off x="0" y="0"/>
            <a:ext cx="9144000" cy="6877050"/>
            <a:chOff x="0" y="0"/>
            <a:chExt cx="9144000" cy="6876404"/>
          </a:xfrm>
        </p:grpSpPr>
        <p:sp>
          <p:nvSpPr>
            <p:cNvPr id="88" name="Rectangle 87">
              <a:extLst>
                <a:ext uri="{FF2B5EF4-FFF2-40B4-BE49-F238E27FC236}">
                  <a16:creationId xmlns:a16="http://schemas.microsoft.com/office/drawing/2014/main" id="{B6D41F7F-4FB6-6240-A4FA-3C8680BD251F}"/>
                </a:ext>
              </a:extLst>
            </p:cNvPr>
            <p:cNvSpPr>
              <a:spLocks/>
            </p:cNvSpPr>
            <p:nvPr/>
          </p:nvSpPr>
          <p:spPr bwMode="auto">
            <a:xfrm>
              <a:off x="0" y="0"/>
              <a:ext cx="1193800" cy="6857356"/>
            </a:xfrm>
            <a:prstGeom prst="rect">
              <a:avLst/>
            </a:prstGeom>
            <a:solidFill>
              <a:schemeClr val="accent3">
                <a:lumMod val="40000"/>
                <a:lumOff val="60000"/>
              </a:schemeClr>
            </a:solidFill>
            <a:ln w="47625">
              <a:solidFill>
                <a:srgbClr val="FFFFFF"/>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sp>
          <p:nvSpPr>
            <p:cNvPr id="89" name="Rectangle 88">
              <a:extLst>
                <a:ext uri="{FF2B5EF4-FFF2-40B4-BE49-F238E27FC236}">
                  <a16:creationId xmlns:a16="http://schemas.microsoft.com/office/drawing/2014/main" id="{37F05CE5-4B68-484C-940B-E3A1B7B2BF5F}"/>
                </a:ext>
              </a:extLst>
            </p:cNvPr>
            <p:cNvSpPr>
              <a:spLocks/>
            </p:cNvSpPr>
            <p:nvPr/>
          </p:nvSpPr>
          <p:spPr bwMode="auto">
            <a:xfrm>
              <a:off x="1193800" y="0"/>
              <a:ext cx="7950200" cy="6857356"/>
            </a:xfrm>
            <a:prstGeom prst="rect">
              <a:avLst/>
            </a:prstGeom>
            <a:solidFill>
              <a:schemeClr val="accent5">
                <a:lumMod val="20000"/>
                <a:lumOff val="80000"/>
              </a:schemeClr>
            </a:solidFill>
            <a:ln w="47625">
              <a:solidFill>
                <a:schemeClr val="bg1"/>
              </a:solidFill>
              <a:miter lim="800000"/>
              <a:headEnd/>
              <a:tailEnd/>
            </a:ln>
          </p:spPr>
          <p:txBody>
            <a:bodyPr lIns="0" tIns="0" rIns="0" bIns="0"/>
            <a:lstStyle/>
            <a:p>
              <a:pPr fontAlgn="auto">
                <a:spcBef>
                  <a:spcPts val="0"/>
                </a:spcBef>
                <a:spcAft>
                  <a:spcPts val="0"/>
                </a:spcAft>
                <a:defRPr/>
              </a:pPr>
              <a:endParaRPr lang="en-US">
                <a:latin typeface="+mn-lt"/>
                <a:ea typeface="+mn-ea"/>
              </a:endParaRPr>
            </a:p>
          </p:txBody>
        </p:sp>
        <p:pic>
          <p:nvPicPr>
            <p:cNvPr id="27669" name="Picture 4">
              <a:extLst>
                <a:ext uri="{FF2B5EF4-FFF2-40B4-BE49-F238E27FC236}">
                  <a16:creationId xmlns:a16="http://schemas.microsoft.com/office/drawing/2014/main" id="{1531C154-3DCF-A345-AFC7-F7ACD3CE933F}"/>
                </a:ext>
              </a:extLst>
            </p:cNvPr>
            <p:cNvPicPr>
              <a:picLocks noChangeAspect="1"/>
            </p:cNvPicPr>
            <p:nvPr/>
          </p:nvPicPr>
          <p:blipFill>
            <a:blip r:embed="rId2">
              <a:extLst>
                <a:ext uri="{28A0092B-C50C-407E-A947-70E740481C1C}">
                  <a14:useLocalDpi xmlns:a14="http://schemas.microsoft.com/office/drawing/2010/main" val="0"/>
                </a:ext>
              </a:extLst>
            </a:blip>
            <a:srcRect t="9860" r="21310"/>
            <a:stretch>
              <a:fillRect/>
            </a:stretch>
          </p:blipFill>
          <p:spPr bwMode="auto">
            <a:xfrm>
              <a:off x="0" y="4896792"/>
              <a:ext cx="1360488"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70" name="Group 8">
              <a:extLst>
                <a:ext uri="{FF2B5EF4-FFF2-40B4-BE49-F238E27FC236}">
                  <a16:creationId xmlns:a16="http://schemas.microsoft.com/office/drawing/2014/main" id="{1D7FBB47-74D6-EF47-84BE-CE5412A82054}"/>
                </a:ext>
              </a:extLst>
            </p:cNvPr>
            <p:cNvGrpSpPr>
              <a:grpSpLocks/>
            </p:cNvGrpSpPr>
            <p:nvPr/>
          </p:nvGrpSpPr>
          <p:grpSpPr bwMode="auto">
            <a:xfrm>
              <a:off x="121422" y="79488"/>
              <a:ext cx="867542" cy="873071"/>
              <a:chOff x="48" y="0"/>
              <a:chExt cx="748" cy="752"/>
            </a:xfrm>
          </p:grpSpPr>
          <p:pic>
            <p:nvPicPr>
              <p:cNvPr id="27671" name="Picture 91">
                <a:extLst>
                  <a:ext uri="{FF2B5EF4-FFF2-40B4-BE49-F238E27FC236}">
                    <a16:creationId xmlns:a16="http://schemas.microsoft.com/office/drawing/2014/main" id="{A8FB7B70-9691-CB47-A99D-6A6F3A2894D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0"/>
                <a:ext cx="74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2" name="AutoShape 5">
                <a:extLst>
                  <a:ext uri="{FF2B5EF4-FFF2-40B4-BE49-F238E27FC236}">
                    <a16:creationId xmlns:a16="http://schemas.microsoft.com/office/drawing/2014/main" id="{76238A62-1A42-4648-9A9D-4C8B99820FF4}"/>
                  </a:ext>
                </a:extLst>
              </p:cNvPr>
              <p:cNvSpPr>
                <a:spLocks/>
              </p:cNvSpPr>
              <p:nvPr/>
            </p:nvSpPr>
            <p:spPr bwMode="auto">
              <a:xfrm>
                <a:off x="56" y="4"/>
                <a:ext cx="727" cy="732"/>
              </a:xfrm>
              <a:prstGeom prst="triangle">
                <a:avLst>
                  <a:gd name="adj" fmla="val 5000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sp>
        <p:nvSpPr>
          <p:cNvPr id="27651" name="Rectangle 13">
            <a:extLst>
              <a:ext uri="{FF2B5EF4-FFF2-40B4-BE49-F238E27FC236}">
                <a16:creationId xmlns:a16="http://schemas.microsoft.com/office/drawing/2014/main" id="{7BEE7D3F-B064-9045-B385-A16E85E44604}"/>
              </a:ext>
            </a:extLst>
          </p:cNvPr>
          <p:cNvSpPr>
            <a:spLocks/>
          </p:cNvSpPr>
          <p:nvPr/>
        </p:nvSpPr>
        <p:spPr bwMode="auto">
          <a:xfrm>
            <a:off x="2913063" y="3600450"/>
            <a:ext cx="4713287"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047" tIns="38047" rIns="38047" bIns="38047"/>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2000">
              <a:cs typeface="Arial" panose="020B0604020202020204" pitchFamily="34" charset="0"/>
              <a:sym typeface="Arial" panose="020B0604020202020204" pitchFamily="34" charset="0"/>
            </a:endParaRPr>
          </a:p>
        </p:txBody>
      </p:sp>
      <p:grpSp>
        <p:nvGrpSpPr>
          <p:cNvPr id="27652" name="Group 85">
            <a:extLst>
              <a:ext uri="{FF2B5EF4-FFF2-40B4-BE49-F238E27FC236}">
                <a16:creationId xmlns:a16="http://schemas.microsoft.com/office/drawing/2014/main" id="{5D50C820-5611-284E-9EA0-3DEC969F8861}"/>
              </a:ext>
            </a:extLst>
          </p:cNvPr>
          <p:cNvGrpSpPr>
            <a:grpSpLocks/>
          </p:cNvGrpSpPr>
          <p:nvPr/>
        </p:nvGrpSpPr>
        <p:grpSpPr bwMode="auto">
          <a:xfrm>
            <a:off x="1296988" y="117475"/>
            <a:ext cx="7691437" cy="3343275"/>
            <a:chOff x="1297576" y="697952"/>
            <a:chExt cx="7690771" cy="3342642"/>
          </a:xfrm>
        </p:grpSpPr>
        <p:sp>
          <p:nvSpPr>
            <p:cNvPr id="27654" name="Line 9">
              <a:extLst>
                <a:ext uri="{FF2B5EF4-FFF2-40B4-BE49-F238E27FC236}">
                  <a16:creationId xmlns:a16="http://schemas.microsoft.com/office/drawing/2014/main" id="{E63D4EAC-87F2-514D-A112-A28F507C6DF4}"/>
                </a:ext>
              </a:extLst>
            </p:cNvPr>
            <p:cNvSpPr>
              <a:spLocks noChangeShapeType="1"/>
            </p:cNvSpPr>
            <p:nvPr/>
          </p:nvSpPr>
          <p:spPr bwMode="auto">
            <a:xfrm flipH="1">
              <a:off x="7978692" y="1805949"/>
              <a:ext cx="0" cy="1322838"/>
            </a:xfrm>
            <a:prstGeom prst="line">
              <a:avLst/>
            </a:prstGeom>
            <a:noFill/>
            <a:ln w="31750">
              <a:solidFill>
                <a:schemeClr val="tx1"/>
              </a:solidFill>
              <a:round/>
              <a:headEnd type="triangle" w="lg" len="lg"/>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7655" name="Rectangle 10">
              <a:extLst>
                <a:ext uri="{FF2B5EF4-FFF2-40B4-BE49-F238E27FC236}">
                  <a16:creationId xmlns:a16="http://schemas.microsoft.com/office/drawing/2014/main" id="{57A10211-F9C3-C540-ADD2-2B8ACBD01EDE}"/>
                </a:ext>
              </a:extLst>
            </p:cNvPr>
            <p:cNvSpPr>
              <a:spLocks/>
            </p:cNvSpPr>
            <p:nvPr/>
          </p:nvSpPr>
          <p:spPr bwMode="auto">
            <a:xfrm>
              <a:off x="4665751" y="716356"/>
              <a:ext cx="3865119" cy="1089593"/>
            </a:xfrm>
            <a:prstGeom prst="rect">
              <a:avLst/>
            </a:prstGeom>
            <a:solidFill>
              <a:srgbClr val="9DCD7B"/>
            </a:solidFill>
            <a:ln w="9525">
              <a:solidFill>
                <a:schemeClr val="tx1"/>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7656" name="Line 17">
              <a:extLst>
                <a:ext uri="{FF2B5EF4-FFF2-40B4-BE49-F238E27FC236}">
                  <a16:creationId xmlns:a16="http://schemas.microsoft.com/office/drawing/2014/main" id="{873AA287-5928-484F-9F79-80353283A806}"/>
                </a:ext>
              </a:extLst>
            </p:cNvPr>
            <p:cNvSpPr>
              <a:spLocks noChangeShapeType="1"/>
            </p:cNvSpPr>
            <p:nvPr/>
          </p:nvSpPr>
          <p:spPr bwMode="auto">
            <a:xfrm>
              <a:off x="2503142" y="3110383"/>
              <a:ext cx="546634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7657" name="Rectangle 20">
              <a:extLst>
                <a:ext uri="{FF2B5EF4-FFF2-40B4-BE49-F238E27FC236}">
                  <a16:creationId xmlns:a16="http://schemas.microsoft.com/office/drawing/2014/main" id="{38FD78BB-9D68-3F49-9696-59E9A1A54ED2}"/>
                </a:ext>
              </a:extLst>
            </p:cNvPr>
            <p:cNvSpPr>
              <a:spLocks/>
            </p:cNvSpPr>
            <p:nvPr/>
          </p:nvSpPr>
          <p:spPr bwMode="auto">
            <a:xfrm>
              <a:off x="1297576" y="716357"/>
              <a:ext cx="3018473" cy="1089592"/>
            </a:xfrm>
            <a:prstGeom prst="rect">
              <a:avLst/>
            </a:prstGeom>
            <a:solidFill>
              <a:srgbClr val="FFD76B"/>
            </a:solidFill>
            <a:ln w="9525">
              <a:solidFill>
                <a:schemeClr val="tx1"/>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7658" name="Rectangle 21">
              <a:extLst>
                <a:ext uri="{FF2B5EF4-FFF2-40B4-BE49-F238E27FC236}">
                  <a16:creationId xmlns:a16="http://schemas.microsoft.com/office/drawing/2014/main" id="{A2B69B86-AAB7-BB42-8B56-60CABDF8FA31}"/>
                </a:ext>
              </a:extLst>
            </p:cNvPr>
            <p:cNvSpPr>
              <a:spLocks/>
            </p:cNvSpPr>
            <p:nvPr/>
          </p:nvSpPr>
          <p:spPr bwMode="auto">
            <a:xfrm>
              <a:off x="1297576" y="697952"/>
              <a:ext cx="3018473" cy="8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cs typeface="Gill Sans" panose="020B0502020104020203" pitchFamily="34" charset="-79"/>
                  <a:sym typeface="Gill Sans" panose="020B0502020104020203" pitchFamily="34" charset="-79"/>
                </a:rPr>
                <a:t>Gross PSN</a:t>
              </a:r>
              <a:br>
                <a:rPr lang="en-US" altLang="en-US" sz="2000">
                  <a:cs typeface="Gill Sans" panose="020B0502020104020203" pitchFamily="34" charset="-79"/>
                  <a:sym typeface="Gill Sans" panose="020B0502020104020203" pitchFamily="34" charset="-79"/>
                </a:rPr>
              </a:br>
              <a:r>
                <a:rPr lang="en-US" altLang="en-US" sz="1600">
                  <a:cs typeface="Gill Sans" panose="020B0502020104020203" pitchFamily="34" charset="-79"/>
                  <a:sym typeface="Gill Sans" panose="020B0502020104020203" pitchFamily="34" charset="-79"/>
                </a:rPr>
                <a:t>f(light, nutrient availability, conductance), and leaf area</a:t>
              </a:r>
            </a:p>
            <a:p>
              <a:pPr algn="ctr" eaLnBrk="1" hangingPunct="1"/>
              <a:endParaRPr lang="en-US" altLang="en-US" sz="2000">
                <a:cs typeface="Arial" panose="020B0604020202020204" pitchFamily="34" charset="0"/>
                <a:sym typeface="Arial" panose="020B0604020202020204" pitchFamily="34" charset="0"/>
              </a:endParaRPr>
            </a:p>
            <a:p>
              <a:pPr eaLnBrk="1" hangingPunct="1"/>
              <a:r>
                <a:rPr lang="en-US" altLang="en-US" sz="1800">
                  <a:latin typeface="Calibri" panose="020F0502020204030204" pitchFamily="34" charset="0"/>
                  <a:cs typeface="Calibri" panose="020F0502020204030204" pitchFamily="34" charset="0"/>
                  <a:sym typeface="Calibri" panose="020F0502020204030204" pitchFamily="34" charset="0"/>
                </a:rPr>
                <a:t> </a:t>
              </a:r>
            </a:p>
          </p:txBody>
        </p:sp>
        <p:sp>
          <p:nvSpPr>
            <p:cNvPr id="27659" name="TextBox 67">
              <a:extLst>
                <a:ext uri="{FF2B5EF4-FFF2-40B4-BE49-F238E27FC236}">
                  <a16:creationId xmlns:a16="http://schemas.microsoft.com/office/drawing/2014/main" id="{C857E1B5-EAED-C44E-AFE7-E084E67DDD77}"/>
                </a:ext>
              </a:extLst>
            </p:cNvPr>
            <p:cNvSpPr txBox="1">
              <a:spLocks noChangeArrowheads="1"/>
            </p:cNvSpPr>
            <p:nvPr/>
          </p:nvSpPr>
          <p:spPr bwMode="auto">
            <a:xfrm>
              <a:off x="4665749" y="697953"/>
              <a:ext cx="386512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cs typeface="Gill Sans" panose="020B0502020104020203" pitchFamily="34" charset="-79"/>
                  <a:sym typeface="Gill Sans" panose="020B0502020104020203" pitchFamily="34" charset="-79"/>
                </a:rPr>
                <a:t>Respiration</a:t>
              </a:r>
              <a:br>
                <a:rPr lang="en-US" altLang="en-US" sz="2000">
                  <a:cs typeface="Gill Sans" panose="020B0502020104020203" pitchFamily="34" charset="-79"/>
                  <a:sym typeface="Gill Sans" panose="020B0502020104020203" pitchFamily="34" charset="-79"/>
                </a:rPr>
              </a:br>
              <a:r>
                <a:rPr lang="en-US" altLang="en-US" sz="1600">
                  <a:cs typeface="Gill Sans" panose="020B0502020104020203" pitchFamily="34" charset="-79"/>
                  <a:sym typeface="Gill Sans" panose="020B0502020104020203" pitchFamily="34" charset="-79"/>
                </a:rPr>
                <a:t>maintenance and growth</a:t>
              </a:r>
              <a:br>
                <a:rPr lang="en-US" altLang="en-US" sz="1600">
                  <a:cs typeface="Gill Sans" panose="020B0502020104020203" pitchFamily="34" charset="-79"/>
                  <a:sym typeface="Gill Sans" panose="020B0502020104020203" pitchFamily="34" charset="-79"/>
                </a:rPr>
              </a:br>
              <a:r>
                <a:rPr lang="en-US" altLang="en-US" sz="1600">
                  <a:cs typeface="Gill Sans" panose="020B0502020104020203" pitchFamily="34" charset="-79"/>
                  <a:sym typeface="Gill Sans" panose="020B0502020104020203" pitchFamily="34" charset="-79"/>
                </a:rPr>
                <a:t>f(T, N and biomass)</a:t>
              </a:r>
            </a:p>
            <a:p>
              <a:pPr algn="ctr" eaLnBrk="1" hangingPunct="1"/>
              <a:r>
                <a:rPr lang="en-US" altLang="en-US" sz="1400">
                  <a:cs typeface="Gill Sans" panose="020B0502020104020203" pitchFamily="34" charset="-79"/>
                  <a:sym typeface="Gill Sans" panose="020B0502020104020203" pitchFamily="34" charset="-79"/>
                </a:rPr>
                <a:t>varies with type and size of plant components</a:t>
              </a:r>
            </a:p>
          </p:txBody>
        </p:sp>
        <p:cxnSp>
          <p:nvCxnSpPr>
            <p:cNvPr id="70" name="Straight Connector 69">
              <a:extLst>
                <a:ext uri="{FF2B5EF4-FFF2-40B4-BE49-F238E27FC236}">
                  <a16:creationId xmlns:a16="http://schemas.microsoft.com/office/drawing/2014/main" id="{92295823-8CB2-3745-9F70-8C82BBD8523D}"/>
                </a:ext>
              </a:extLst>
            </p:cNvPr>
            <p:cNvCxnSpPr/>
            <p:nvPr/>
          </p:nvCxnSpPr>
          <p:spPr>
            <a:xfrm flipV="1">
              <a:off x="4373885" y="1259821"/>
              <a:ext cx="228580" cy="0"/>
            </a:xfrm>
            <a:prstGeom prst="line">
              <a:avLst/>
            </a:prstGeom>
            <a:ln w="635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661" name="Rectangle 12">
              <a:extLst>
                <a:ext uri="{FF2B5EF4-FFF2-40B4-BE49-F238E27FC236}">
                  <a16:creationId xmlns:a16="http://schemas.microsoft.com/office/drawing/2014/main" id="{B73D99E5-036C-D449-9AE0-951A4E3B192F}"/>
                </a:ext>
              </a:extLst>
            </p:cNvPr>
            <p:cNvSpPr>
              <a:spLocks/>
            </p:cNvSpPr>
            <p:nvPr/>
          </p:nvSpPr>
          <p:spPr bwMode="auto">
            <a:xfrm>
              <a:off x="2866409" y="2527820"/>
              <a:ext cx="4714102" cy="1108972"/>
            </a:xfrm>
            <a:prstGeom prst="rect">
              <a:avLst/>
            </a:prstGeom>
            <a:solidFill>
              <a:srgbClr val="FAFFBC"/>
            </a:solidFill>
            <a:ln w="9525">
              <a:solidFill>
                <a:schemeClr val="tx1"/>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cs typeface="Arial" panose="020B0604020202020204" pitchFamily="34" charset="0"/>
                  <a:sym typeface="Arial" panose="020B0604020202020204" pitchFamily="34" charset="0"/>
                </a:rPr>
                <a:t>NPP</a:t>
              </a:r>
              <a:br>
                <a:rPr lang="en-US" altLang="en-US" sz="1800">
                  <a:cs typeface="Arial" panose="020B0604020202020204" pitchFamily="34" charset="0"/>
                  <a:sym typeface="Arial" panose="020B0604020202020204" pitchFamily="34" charset="0"/>
                </a:rPr>
              </a:br>
              <a:r>
                <a:rPr lang="en-US" altLang="en-US" sz="1600">
                  <a:cs typeface="Arial" panose="020B0604020202020204" pitchFamily="34" charset="0"/>
                  <a:sym typeface="Arial" panose="020B0604020202020204" pitchFamily="34" charset="0"/>
                </a:rPr>
                <a:t>Allocated to leaves, stems, roots and carbohydrate storage; which impact photosynthetic capacity and respiration costs</a:t>
              </a:r>
            </a:p>
          </p:txBody>
        </p:sp>
        <p:sp>
          <p:nvSpPr>
            <p:cNvPr id="27662" name="Line 9">
              <a:extLst>
                <a:ext uri="{FF2B5EF4-FFF2-40B4-BE49-F238E27FC236}">
                  <a16:creationId xmlns:a16="http://schemas.microsoft.com/office/drawing/2014/main" id="{2B0A05B3-786B-3349-87CC-D31721A17D84}"/>
                </a:ext>
              </a:extLst>
            </p:cNvPr>
            <p:cNvSpPr>
              <a:spLocks noChangeShapeType="1"/>
            </p:cNvSpPr>
            <p:nvPr/>
          </p:nvSpPr>
          <p:spPr bwMode="auto">
            <a:xfrm flipH="1">
              <a:off x="2512345" y="1796747"/>
              <a:ext cx="0" cy="1322838"/>
            </a:xfrm>
            <a:prstGeom prst="line">
              <a:avLst/>
            </a:prstGeom>
            <a:noFill/>
            <a:ln w="31750">
              <a:solidFill>
                <a:schemeClr val="tx1"/>
              </a:solidFill>
              <a:round/>
              <a:headEnd type="triangle" w="lg" len="lg"/>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7663" name="TextBox 75">
              <a:extLst>
                <a:ext uri="{FF2B5EF4-FFF2-40B4-BE49-F238E27FC236}">
                  <a16:creationId xmlns:a16="http://schemas.microsoft.com/office/drawing/2014/main" id="{6063AE22-5DD7-5449-A5A4-1D833394F8FD}"/>
                </a:ext>
              </a:extLst>
            </p:cNvPr>
            <p:cNvSpPr txBox="1">
              <a:spLocks noChangeArrowheads="1"/>
            </p:cNvSpPr>
            <p:nvPr/>
          </p:nvSpPr>
          <p:spPr bwMode="auto">
            <a:xfrm>
              <a:off x="8494058" y="814879"/>
              <a:ext cx="45668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800"/>
                <a:t>=</a:t>
              </a:r>
            </a:p>
          </p:txBody>
        </p:sp>
        <p:cxnSp>
          <p:nvCxnSpPr>
            <p:cNvPr id="78" name="Straight Connector 77">
              <a:extLst>
                <a:ext uri="{FF2B5EF4-FFF2-40B4-BE49-F238E27FC236}">
                  <a16:creationId xmlns:a16="http://schemas.microsoft.com/office/drawing/2014/main" id="{11CB76C7-2747-9045-AC38-2285895E0C20}"/>
                </a:ext>
              </a:extLst>
            </p:cNvPr>
            <p:cNvCxnSpPr/>
            <p:nvPr/>
          </p:nvCxnSpPr>
          <p:spPr>
            <a:xfrm rot="5400000">
              <a:off x="7593199" y="2645446"/>
              <a:ext cx="2788709" cy="1587"/>
            </a:xfrm>
            <a:prstGeom prst="line">
              <a:avLst/>
            </a:prstGeom>
            <a:ln w="31750" cap="flat" cmpd="sng" algn="ctr">
              <a:solidFill>
                <a:srgbClr val="000000"/>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A90B0D5-73F9-5B4F-AAFA-9A7251A88894}"/>
                </a:ext>
              </a:extLst>
            </p:cNvPr>
            <p:cNvCxnSpPr/>
            <p:nvPr/>
          </p:nvCxnSpPr>
          <p:spPr>
            <a:xfrm rot="10800000">
              <a:off x="5208837" y="4031071"/>
              <a:ext cx="3768399" cy="1588"/>
            </a:xfrm>
            <a:prstGeom prst="line">
              <a:avLst/>
            </a:prstGeom>
            <a:ln w="31750" cap="flat" cmpd="sng" algn="ctr">
              <a:solidFill>
                <a:srgbClr val="000000"/>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666" name="Line 9">
              <a:extLst>
                <a:ext uri="{FF2B5EF4-FFF2-40B4-BE49-F238E27FC236}">
                  <a16:creationId xmlns:a16="http://schemas.microsoft.com/office/drawing/2014/main" id="{EA1F1085-F296-0746-AA25-30FDEBD0C79A}"/>
                </a:ext>
              </a:extLst>
            </p:cNvPr>
            <p:cNvSpPr>
              <a:spLocks noChangeShapeType="1"/>
            </p:cNvSpPr>
            <p:nvPr/>
          </p:nvSpPr>
          <p:spPr bwMode="auto">
            <a:xfrm flipH="1">
              <a:off x="5217912" y="3636792"/>
              <a:ext cx="0" cy="394600"/>
            </a:xfrm>
            <a:prstGeom prst="line">
              <a:avLst/>
            </a:prstGeom>
            <a:noFill/>
            <a:ln w="31750">
              <a:solidFill>
                <a:schemeClr val="tx1"/>
              </a:solidFill>
              <a:prstDash val="sysDash"/>
              <a:round/>
              <a:headEnd type="triangle" w="lg" len="lg"/>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27653" name="TextBox 84">
            <a:extLst>
              <a:ext uri="{FF2B5EF4-FFF2-40B4-BE49-F238E27FC236}">
                <a16:creationId xmlns:a16="http://schemas.microsoft.com/office/drawing/2014/main" id="{AF0F9B3C-66D0-6440-9BA9-C6524DDEEE2D}"/>
              </a:ext>
            </a:extLst>
          </p:cNvPr>
          <p:cNvSpPr txBox="1">
            <a:spLocks noChangeArrowheads="1"/>
          </p:cNvSpPr>
          <p:nvPr/>
        </p:nvSpPr>
        <p:spPr bwMode="auto">
          <a:xfrm>
            <a:off x="1655763" y="3773488"/>
            <a:ext cx="710565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2388"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0072"/>
                </a:solidFill>
                <a:cs typeface="Gill Sans" panose="020B0502020104020203" pitchFamily="34" charset="-79"/>
                <a:sym typeface="Gill Sans" panose="020B0502020104020203" pitchFamily="34" charset="-79"/>
              </a:rPr>
              <a:t>Potentially complex dynamics because you have</a:t>
            </a:r>
            <a:br>
              <a:rPr lang="en-US" altLang="en-US" dirty="0">
                <a:solidFill>
                  <a:srgbClr val="000072"/>
                </a:solidFill>
                <a:cs typeface="Gill Sans" panose="020B0502020104020203" pitchFamily="34" charset="-79"/>
                <a:sym typeface="Gill Sans" panose="020B0502020104020203" pitchFamily="34" charset="-79"/>
              </a:rPr>
            </a:br>
            <a:r>
              <a:rPr lang="en-US" altLang="en-US" dirty="0">
                <a:solidFill>
                  <a:srgbClr val="000072"/>
                </a:solidFill>
                <a:cs typeface="Gill Sans" panose="020B0502020104020203" pitchFamily="34" charset="-79"/>
                <a:sym typeface="Gill Sans" panose="020B0502020104020203" pitchFamily="34" charset="-79"/>
              </a:rPr>
              <a:t>a system with feedbacks and multiple controls</a:t>
            </a:r>
          </a:p>
          <a:p>
            <a:pPr eaLnBrk="1" hangingPunct="1"/>
            <a:endParaRPr lang="en-US" altLang="en-US" dirty="0">
              <a:solidFill>
                <a:srgbClr val="000072"/>
              </a:solidFill>
              <a:cs typeface="Gill Sans" panose="020B0502020104020203" pitchFamily="34" charset="-79"/>
              <a:sym typeface="Gill Sans" panose="020B0502020104020203" pitchFamily="34" charset="-79"/>
            </a:endParaRPr>
          </a:p>
          <a:p>
            <a:pPr eaLnBrk="1" hangingPunct="1"/>
            <a:r>
              <a:rPr lang="en-US" altLang="en-US" dirty="0">
                <a:solidFill>
                  <a:srgbClr val="000072"/>
                </a:solidFill>
                <a:cs typeface="Gill Sans" panose="020B0502020104020203" pitchFamily="34" charset="-79"/>
                <a:sym typeface="Gill Sans" panose="020B0502020104020203" pitchFamily="34" charset="-79"/>
              </a:rPr>
              <a:t>That carbon cycling models give you “reasonable” forest biomass for particular sites is not trivial; suggests that carbon cycling (rather than structural or some other mechanism) can explain growth and equilibrium size of stands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2307</TotalTime>
  <Words>4481</Words>
  <Application>Microsoft Macintosh PowerPoint</Application>
  <PresentationFormat>On-screen Show (4:3)</PresentationFormat>
  <Paragraphs>645</Paragraphs>
  <Slides>51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ＭＳ Ｐゴシック</vt:lpstr>
      <vt:lpstr>Calibri</vt:lpstr>
      <vt:lpstr>Wingdings</vt:lpstr>
      <vt:lpstr>Gill Sans</vt:lpstr>
      <vt:lpstr>ヒラギノ角ゴ ProN W3</vt:lpstr>
      <vt:lpstr>Palatino</vt:lpstr>
      <vt:lpstr>Times New Roman</vt:lpstr>
      <vt:lpstr>Office Theme</vt:lpstr>
      <vt:lpstr>Regional Hydro-Ecologic Simulation System (RHESSys)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RHESSys Routing</vt:lpstr>
      <vt:lpstr>PowerPoint Presentation</vt:lpstr>
      <vt:lpstr>PowerPoint Presentation</vt:lpstr>
      <vt:lpstr>PowerPoint Presentation</vt:lpstr>
      <vt:lpstr>PowerPoint Presentation</vt:lpstr>
      <vt:lpstr>RHESSys outputs</vt:lpstr>
      <vt:lpstr>PowerPoint Presentation</vt:lpstr>
      <vt:lpstr>PowerPoint Presentation</vt:lpstr>
      <vt:lpstr>PowerPoint Presentation</vt:lpstr>
      <vt:lpstr>PowerPoint Presentation</vt:lpstr>
    </vt:vector>
  </TitlesOfParts>
  <Company>Bren School, UCSB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Janet Choate</dc:creator>
  <cp:lastModifiedBy>Ryan Bart</cp:lastModifiedBy>
  <cp:revision>36</cp:revision>
  <dcterms:created xsi:type="dcterms:W3CDTF">2012-03-21T13:17:39Z</dcterms:created>
  <dcterms:modified xsi:type="dcterms:W3CDTF">2021-01-27T19:19:54Z</dcterms:modified>
</cp:coreProperties>
</file>